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57181" y="343793"/>
            <a:ext cx="234907" cy="4286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&lt;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2992087" y="236637"/>
            <a:ext cx="3231263" cy="64293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33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Session 3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6223350" y="343793"/>
            <a:ext cx="234907" cy="4286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&gt;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2982404" y="944761"/>
            <a:ext cx="3250602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Lists, Audio &amp; Interactive Fun!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982404" y="1287661"/>
            <a:ext cx="3250602" cy="3657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1800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القوائم، الصوت والمرح التفاعلي!</a:t>
            </a: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56" y="1718602"/>
            <a:ext cx="3214688" cy="18377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35184" y="3621518"/>
            <a:ext cx="4745041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ready to organize information and add sounds to your webpages!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2235184" y="3821543"/>
            <a:ext cx="4745041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استعد لتنظيم المعلومات وإضافة الأصوات إلى صفحات الويب الخاصة بك!</a:t>
            </a:r>
            <a:endParaRPr lang="en-US" sz="1125" dirty="0"/>
          </a:p>
        </p:txBody>
      </p:sp>
      <p:sp>
        <p:nvSpPr>
          <p:cNvPr id="11" name="Shape 7"/>
          <p:cNvSpPr/>
          <p:nvPr/>
        </p:nvSpPr>
        <p:spPr>
          <a:xfrm>
            <a:off x="3364678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</p:spPr>
      </p:sp>
      <p:sp>
        <p:nvSpPr>
          <p:cNvPr id="12" name="Text 8"/>
          <p:cNvSpPr/>
          <p:nvPr/>
        </p:nvSpPr>
        <p:spPr>
          <a:xfrm>
            <a:off x="3364678" y="4164443"/>
            <a:ext cx="557213" cy="271463"/>
          </a:xfrm>
          <a:prstGeom prst="rect">
            <a:avLst/>
          </a:prstGeom>
          <a:noFill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3" name="Shape 9"/>
          <p:cNvSpPr/>
          <p:nvPr/>
        </p:nvSpPr>
        <p:spPr>
          <a:xfrm>
            <a:off x="3921891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3921891" y="4164443"/>
            <a:ext cx="557213" cy="271463"/>
          </a:xfrm>
          <a:prstGeom prst="rect">
            <a:avLst/>
          </a:prstGeom>
          <a:noFill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5" name="Shape 11"/>
          <p:cNvSpPr/>
          <p:nvPr/>
        </p:nvSpPr>
        <p:spPr>
          <a:xfrm>
            <a:off x="4479103" y="4164443"/>
            <a:ext cx="485775" cy="271463"/>
          </a:xfrm>
          <a:prstGeom prst="rect">
            <a:avLst/>
          </a:prstGeom>
          <a:solidFill>
            <a:srgbClr val="FFFFFF">
              <a:alpha val="20000"/>
            </a:srgbClr>
          </a:solidFill>
        </p:spPr>
      </p:sp>
      <p:sp>
        <p:nvSpPr>
          <p:cNvPr id="16" name="Text 12"/>
          <p:cNvSpPr/>
          <p:nvPr/>
        </p:nvSpPr>
        <p:spPr>
          <a:xfrm>
            <a:off x="4479103" y="4164443"/>
            <a:ext cx="557213" cy="271463"/>
          </a:xfrm>
          <a:prstGeom prst="rect">
            <a:avLst/>
          </a:prstGeom>
          <a:noFill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7" name="Shape 13"/>
          <p:cNvSpPr/>
          <p:nvPr/>
        </p:nvSpPr>
        <p:spPr>
          <a:xfrm>
            <a:off x="5036316" y="4164443"/>
            <a:ext cx="742950" cy="271463"/>
          </a:xfrm>
          <a:prstGeom prst="rect">
            <a:avLst/>
          </a:prstGeom>
          <a:solidFill>
            <a:srgbClr val="FFFFFF">
              <a:alpha val="20000"/>
            </a:srgbClr>
          </a:solidFill>
        </p:spPr>
      </p:sp>
      <p:sp>
        <p:nvSpPr>
          <p:cNvPr id="18" name="Text 14"/>
          <p:cNvSpPr/>
          <p:nvPr/>
        </p:nvSpPr>
        <p:spPr>
          <a:xfrm>
            <a:off x="5036316" y="4164443"/>
            <a:ext cx="814388" cy="271463"/>
          </a:xfrm>
          <a:prstGeom prst="rect">
            <a:avLst/>
          </a:prstGeom>
          <a:noFill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7058248" y="4513594"/>
            <a:ext cx="187322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continue our adventure!</a:t>
            </a:r>
            <a:endParaRPr lang="en-US" sz="1015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36" y="4536811"/>
            <a:ext cx="112514" cy="1285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950994" y="4683258"/>
            <a:ext cx="1092994" cy="24110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نكمل مغامرتنا!</a:t>
            </a:r>
            <a:endParaRPr lang="en-US" sz="1015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80" y="4738622"/>
            <a:ext cx="112514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Unordered Lists: Bullet Point Fun! 📋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الغير مرتبة: مرح النقاط! 📋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837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Unordered lists are like shopping lists with bullet points!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الغير مرتبة زي قوائم التسوق بالنقط!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604470"/>
            <a:ext cx="414393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491339" y="1570537"/>
            <a:ext cx="1866807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create the list container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420529" y="1795565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077545" y="1863430"/>
            <a:ext cx="414421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795565"/>
            <a:ext cx="1291233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لإنشاء حاوية القائمة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090245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48383" y="2124177"/>
            <a:ext cx="414393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491339" y="2090245"/>
            <a:ext cx="1228585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each list item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465177" y="2315273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122194" y="2383138"/>
            <a:ext cx="414421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15273"/>
            <a:ext cx="1335881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لكل عنصر في القائمة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08166"/>
            <a:ext cx="41862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Great for items that don't need a specific order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57750" y="2836766"/>
            <a:ext cx="41862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مناسبة للعناصر التي لا تحتاج إلى ترتيب محدد</a:t>
            </a:r>
            <a:endParaRPr lang="en-US" sz="1125" dirty="0"/>
          </a:p>
        </p:txBody>
      </p:sp>
      <p:sp>
        <p:nvSpPr>
          <p:cNvPr id="22" name="Shape 18"/>
          <p:cNvSpPr/>
          <p:nvPr/>
        </p:nvSpPr>
        <p:spPr>
          <a:xfrm>
            <a:off x="171450" y="3179666"/>
            <a:ext cx="4343400" cy="2054526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23" name="Text 19"/>
          <p:cNvSpPr/>
          <p:nvPr/>
        </p:nvSpPr>
        <p:spPr>
          <a:xfrm>
            <a:off x="257175" y="327253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94357" y="344398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668694" y="344398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Apple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1011594" y="344398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394357" y="361543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668694" y="3615435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Banana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080185" y="361543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78688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668694" y="3786885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Orange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080185" y="378688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7175" y="395833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34" name="Shape 30"/>
          <p:cNvSpPr/>
          <p:nvPr/>
        </p:nvSpPr>
        <p:spPr>
          <a:xfrm>
            <a:off x="4629150" y="3179666"/>
            <a:ext cx="4343400" cy="205452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5" name="Text 31"/>
          <p:cNvSpPr/>
          <p:nvPr/>
        </p:nvSpPr>
        <p:spPr>
          <a:xfrm>
            <a:off x="4736306" y="3286823"/>
            <a:ext cx="4200525" cy="221456"/>
          </a:xfrm>
          <a:prstGeom prst="rect">
            <a:avLst/>
          </a:prstGeom>
          <a:noFill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Shopping List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4879181" y="3579716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Apple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4879181" y="3786885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Banana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4879181" y="3994054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Orange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4736306" y="4201223"/>
            <a:ext cx="4200525" cy="232870"/>
          </a:xfrm>
          <a:prstGeom prst="rect">
            <a:avLst/>
          </a:prstGeom>
          <a:noFill/>
        </p:spPr>
        <p:txBody>
          <a:bodyPr wrap="none" lIns="0" tIns="0" rIns="0" bIns="42545" rtlCol="0" anchor="ctr">
            <a:spAutoFit/>
          </a:bodyPr>
          <a:lstStyle/>
          <a:p>
            <a:pPr marL="0" indent="0" rtl="1">
              <a:buNone/>
            </a:pPr>
            <a:r>
              <a:rPr lang="en-US" sz="900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التسوق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4879181" y="4505530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تفاح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879181" y="4712698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موز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4879181" y="4919867"/>
            <a:ext cx="40576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برتقال</a:t>
            </a:r>
            <a:endParaRPr lang="en-US" sz="900" dirty="0"/>
          </a:p>
        </p:txBody>
      </p:sp>
      <p:sp>
        <p:nvSpPr>
          <p:cNvPr id="43" name="Shape 39"/>
          <p:cNvSpPr/>
          <p:nvPr/>
        </p:nvSpPr>
        <p:spPr>
          <a:xfrm>
            <a:off x="171450" y="5348492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</p:spPr>
      </p:sp>
      <p:sp>
        <p:nvSpPr>
          <p:cNvPr id="44" name="Shape 40"/>
          <p:cNvSpPr/>
          <p:nvPr/>
        </p:nvSpPr>
        <p:spPr>
          <a:xfrm>
            <a:off x="171450" y="5348492"/>
            <a:ext cx="35719" cy="320018"/>
          </a:xfrm>
          <a:prstGeom prst="rect">
            <a:avLst/>
          </a:prstGeom>
          <a:solidFill>
            <a:srgbClr val="F1C40F"/>
          </a:solidFill>
        </p:spPr>
      </p:sp>
      <p:pic>
        <p:nvPicPr>
          <p:cNvPr id="4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441361"/>
            <a:ext cx="96441" cy="128588"/>
          </a:xfrm>
          <a:prstGeom prst="rect">
            <a:avLst/>
          </a:prstGeom>
        </p:spPr>
      </p:pic>
      <p:sp>
        <p:nvSpPr>
          <p:cNvPr id="46" name="Text 41"/>
          <p:cNvSpPr/>
          <p:nvPr/>
        </p:nvSpPr>
        <p:spPr>
          <a:xfrm>
            <a:off x="410766" y="5418144"/>
            <a:ext cx="3197916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unordered lists when the order doesn't matter!</a:t>
            </a:r>
            <a:endParaRPr lang="en-US" sz="1015" dirty="0"/>
          </a:p>
        </p:txBody>
      </p:sp>
      <p:pic>
        <p:nvPicPr>
          <p:cNvPr id="4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443147"/>
            <a:ext cx="96441" cy="128588"/>
          </a:xfrm>
          <a:prstGeom prst="rect">
            <a:avLst/>
          </a:prstGeom>
        </p:spPr>
      </p:pic>
      <p:sp>
        <p:nvSpPr>
          <p:cNvPr id="48" name="Text 42"/>
          <p:cNvSpPr/>
          <p:nvPr/>
        </p:nvSpPr>
        <p:spPr>
          <a:xfrm>
            <a:off x="6279356" y="5387783"/>
            <a:ext cx="2525316" cy="24110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القوائم الغير مرتبة عندما لا يهم الترتيب!</a:t>
            </a:r>
            <a:endParaRPr lang="en-US" sz="10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892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Styling &amp; Nesting Unordered Lists 🎨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تنسيق وتداخل القوائم الغير مرتبة 🎨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change how bullet points look!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تغيير شكل النقاط!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171450" y="1597326"/>
            <a:ext cx="4343400" cy="68580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8" name="Text 5"/>
          <p:cNvSpPr/>
          <p:nvPr/>
        </p:nvSpPr>
        <p:spPr>
          <a:xfrm>
            <a:off x="257175" y="1690195"/>
            <a:ext cx="2771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31512" y="16901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4412" y="1690195"/>
            <a:ext cx="6200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"square"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423057" y="1690195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94357" y="186164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68694" y="1861645"/>
            <a:ext cx="13058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Square bullet item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903140" y="18616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57175" y="20330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171450" y="2368851"/>
            <a:ext cx="2135981" cy="6929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" name="Text 14"/>
          <p:cNvSpPr/>
          <p:nvPr/>
        </p:nvSpPr>
        <p:spPr>
          <a:xfrm>
            <a:off x="242888" y="2440288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 (Default)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385763" y="264745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385763" y="28189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2378869" y="2368851"/>
            <a:ext cx="2135981" cy="6929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1" name="Text 18"/>
          <p:cNvSpPr/>
          <p:nvPr/>
        </p:nvSpPr>
        <p:spPr>
          <a:xfrm>
            <a:off x="2450306" y="2440288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Circle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2593181" y="264745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2593181" y="28189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171450" y="3133232"/>
            <a:ext cx="2135981" cy="91004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5" name="Text 22"/>
          <p:cNvSpPr/>
          <p:nvPr/>
        </p:nvSpPr>
        <p:spPr>
          <a:xfrm>
            <a:off x="242888" y="3204670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Square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385763" y="3411838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1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385763" y="3583288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Item 2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2378869" y="3133232"/>
            <a:ext cx="2135981" cy="91004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9" name="Text 26"/>
          <p:cNvSpPr/>
          <p:nvPr/>
        </p:nvSpPr>
        <p:spPr>
          <a:xfrm>
            <a:off x="2450306" y="3204670"/>
            <a:ext cx="2064544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900" b="1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أنواع النقاط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2593181" y="3423252"/>
            <a:ext cx="1921669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قرص (افتراضي)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2593181" y="3606115"/>
            <a:ext cx="1921669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دائرة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593181" y="3788978"/>
            <a:ext cx="1921669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مربع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put lists inside lists (nesting)!</a:t>
            </a:r>
            <a:endParaRPr lang="en-US" sz="1125" dirty="0"/>
          </a:p>
        </p:txBody>
      </p:sp>
      <p:sp>
        <p:nvSpPr>
          <p:cNvPr id="34" name="Text 31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وضع قوائم داخل قوائم (تداخل)!</a:t>
            </a:r>
            <a:endParaRPr lang="en-US" sz="1125" dirty="0"/>
          </a:p>
        </p:txBody>
      </p:sp>
      <p:sp>
        <p:nvSpPr>
          <p:cNvPr id="35" name="Shape 32"/>
          <p:cNvSpPr/>
          <p:nvPr/>
        </p:nvSpPr>
        <p:spPr>
          <a:xfrm>
            <a:off x="4629150" y="1597326"/>
            <a:ext cx="4343400" cy="154305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36" name="Text 33"/>
          <p:cNvSpPr/>
          <p:nvPr/>
        </p:nvSpPr>
        <p:spPr>
          <a:xfrm>
            <a:off x="4714875" y="169019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4852057" y="186164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5126394" y="1861645"/>
            <a:ext cx="8258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Main item 1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989212" y="203309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5126366" y="220454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5400703" y="2204545"/>
            <a:ext cx="8944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Sub-item 1.1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6223685" y="22045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989212" y="23759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4852057" y="25474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4852057" y="271889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5126394" y="2718895"/>
            <a:ext cx="8258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Main item 2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5880785" y="27188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4714875" y="28903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9" name="Shape 46"/>
          <p:cNvSpPr/>
          <p:nvPr/>
        </p:nvSpPr>
        <p:spPr>
          <a:xfrm>
            <a:off x="4629150" y="3226101"/>
            <a:ext cx="4343400" cy="13787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0" name="Text 47"/>
          <p:cNvSpPr/>
          <p:nvPr/>
        </p:nvSpPr>
        <p:spPr>
          <a:xfrm>
            <a:off x="4700588" y="3297538"/>
            <a:ext cx="42719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List Example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4843463" y="3511851"/>
            <a:ext cx="374126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Fruits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4986338" y="3683301"/>
            <a:ext cx="43378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Apples</a:t>
            </a:r>
            <a:endParaRPr lang="en-US" sz="900" dirty="0"/>
          </a:p>
        </p:txBody>
      </p:sp>
      <p:sp>
        <p:nvSpPr>
          <p:cNvPr id="53" name="Text 50"/>
          <p:cNvSpPr/>
          <p:nvPr/>
        </p:nvSpPr>
        <p:spPr>
          <a:xfrm>
            <a:off x="5129213" y="3847607"/>
            <a:ext cx="384333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</a:t>
            </a:r>
            <a:endParaRPr lang="en-US" sz="900" dirty="0"/>
          </a:p>
        </p:txBody>
      </p:sp>
      <p:sp>
        <p:nvSpPr>
          <p:cNvPr id="54" name="Text 51"/>
          <p:cNvSpPr/>
          <p:nvPr/>
        </p:nvSpPr>
        <p:spPr>
          <a:xfrm>
            <a:off x="5129213" y="4019057"/>
            <a:ext cx="384333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Green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4986338" y="4190507"/>
            <a:ext cx="39862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Bananas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4843463" y="4361957"/>
            <a:ext cx="41290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Vegetables</a:t>
            </a:r>
            <a:endParaRPr lang="en-US" sz="900" dirty="0"/>
          </a:p>
        </p:txBody>
      </p:sp>
      <p:sp>
        <p:nvSpPr>
          <p:cNvPr id="57" name="Shape 54"/>
          <p:cNvSpPr/>
          <p:nvPr/>
        </p:nvSpPr>
        <p:spPr>
          <a:xfrm>
            <a:off x="4629150" y="4690570"/>
            <a:ext cx="4343400" cy="109291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8" name="Text 55"/>
          <p:cNvSpPr/>
          <p:nvPr/>
        </p:nvSpPr>
        <p:spPr>
          <a:xfrm>
            <a:off x="4700588" y="4762007"/>
            <a:ext cx="4271963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900" b="1" dirty="0">
                <a:solidFill>
                  <a:srgbClr val="3498DB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مثال قائمة متداخلة</a:t>
            </a:r>
            <a:endParaRPr lang="en-US" sz="900" dirty="0"/>
          </a:p>
        </p:txBody>
      </p:sp>
      <p:sp>
        <p:nvSpPr>
          <p:cNvPr id="59" name="Text 56"/>
          <p:cNvSpPr/>
          <p:nvPr/>
        </p:nvSpPr>
        <p:spPr>
          <a:xfrm>
            <a:off x="8597503" y="4964516"/>
            <a:ext cx="375047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فواكه</a:t>
            </a:r>
            <a:endParaRPr lang="en-US" sz="900" dirty="0"/>
          </a:p>
        </p:txBody>
      </p:sp>
      <p:sp>
        <p:nvSpPr>
          <p:cNvPr id="60" name="Text 57"/>
          <p:cNvSpPr/>
          <p:nvPr/>
        </p:nvSpPr>
        <p:spPr>
          <a:xfrm>
            <a:off x="4986338" y="5163452"/>
            <a:ext cx="3986213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تفاح</a:t>
            </a:r>
            <a:endParaRPr lang="en-US" sz="900" dirty="0"/>
          </a:p>
        </p:txBody>
      </p:sp>
      <p:sp>
        <p:nvSpPr>
          <p:cNvPr id="61" name="Text 58"/>
          <p:cNvSpPr/>
          <p:nvPr/>
        </p:nvSpPr>
        <p:spPr>
          <a:xfrm>
            <a:off x="4986338" y="5346316"/>
            <a:ext cx="3986213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موز</a:t>
            </a:r>
            <a:endParaRPr lang="en-US" sz="900" dirty="0"/>
          </a:p>
        </p:txBody>
      </p:sp>
      <p:sp>
        <p:nvSpPr>
          <p:cNvPr id="62" name="Text 59"/>
          <p:cNvSpPr/>
          <p:nvPr/>
        </p:nvSpPr>
        <p:spPr>
          <a:xfrm>
            <a:off x="4843463" y="5529179"/>
            <a:ext cx="4129088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خضروات</a:t>
            </a:r>
            <a:endParaRPr lang="en-US" sz="900" dirty="0"/>
          </a:p>
        </p:txBody>
      </p:sp>
      <p:sp>
        <p:nvSpPr>
          <p:cNvPr id="63" name="Shape 60"/>
          <p:cNvSpPr/>
          <p:nvPr/>
        </p:nvSpPr>
        <p:spPr>
          <a:xfrm>
            <a:off x="171450" y="5897780"/>
            <a:ext cx="8801100" cy="320018"/>
          </a:xfrm>
          <a:prstGeom prst="rect">
            <a:avLst/>
          </a:prstGeom>
          <a:solidFill>
            <a:srgbClr val="2ECC71">
              <a:alpha val="20000"/>
            </a:srgbClr>
          </a:solidFill>
        </p:spPr>
      </p:sp>
      <p:sp>
        <p:nvSpPr>
          <p:cNvPr id="64" name="Shape 61"/>
          <p:cNvSpPr/>
          <p:nvPr/>
        </p:nvSpPr>
        <p:spPr>
          <a:xfrm>
            <a:off x="171450" y="5897780"/>
            <a:ext cx="35719" cy="320018"/>
          </a:xfrm>
          <a:prstGeom prst="rect">
            <a:avLst/>
          </a:prstGeom>
          <a:solidFill>
            <a:srgbClr val="2ECC71"/>
          </a:solidFill>
        </p:spPr>
      </p:sp>
      <p:pic>
        <p:nvPicPr>
          <p:cNvPr id="6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990648"/>
            <a:ext cx="96441" cy="128588"/>
          </a:xfrm>
          <a:prstGeom prst="rect">
            <a:avLst/>
          </a:prstGeom>
        </p:spPr>
      </p:pic>
      <p:sp>
        <p:nvSpPr>
          <p:cNvPr id="66" name="Text 62"/>
          <p:cNvSpPr/>
          <p:nvPr/>
        </p:nvSpPr>
        <p:spPr>
          <a:xfrm>
            <a:off x="410766" y="5967431"/>
            <a:ext cx="368899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lists automatically change bullet style for each level!</a:t>
            </a:r>
            <a:endParaRPr lang="en-US" sz="1015" dirty="0"/>
          </a:p>
        </p:txBody>
      </p:sp>
      <p:pic>
        <p:nvPicPr>
          <p:cNvPr id="6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84" y="5992434"/>
            <a:ext cx="96441" cy="128588"/>
          </a:xfrm>
          <a:prstGeom prst="rect">
            <a:avLst/>
          </a:prstGeom>
        </p:spPr>
      </p:pic>
      <p:sp>
        <p:nvSpPr>
          <p:cNvPr id="68" name="Text 63"/>
          <p:cNvSpPr/>
          <p:nvPr/>
        </p:nvSpPr>
        <p:spPr>
          <a:xfrm>
            <a:off x="5879306" y="5937070"/>
            <a:ext cx="2925366" cy="24110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المتداخلة تغير شكل النقاط تلقائيًا لكل مستوى!</a:t>
            </a:r>
            <a:endParaRPr lang="en-US" sz="10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54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7624" y="208439"/>
            <a:ext cx="4060190" cy="3117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Ordered Lists: Step by Step! 🔢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23774" y="607052"/>
            <a:ext cx="2167890" cy="3117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المرتبة: خطوة بخطوة! 🔢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14070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96311"/>
            <a:ext cx="352806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Ordered lists are like recipe steps with numbers!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310624"/>
            <a:ext cx="158305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القوائم المرتبة زي خطوات الوصفة بالأرقام!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81193"/>
            <a:ext cx="24701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599053"/>
            <a:ext cx="28194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491339" y="1581193"/>
            <a:ext cx="183388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create the ordered list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481251" y="1842833"/>
            <a:ext cx="25590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38267" y="1858013"/>
            <a:ext cx="31496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842833"/>
            <a:ext cx="73088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لإنشاء القائمة المرتبة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100901"/>
            <a:ext cx="24701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48383" y="2118760"/>
            <a:ext cx="24193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491339" y="2100901"/>
            <a:ext cx="124269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each list item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465177" y="2362541"/>
            <a:ext cx="25590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6122194" y="2377721"/>
            <a:ext cx="274955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62541"/>
            <a:ext cx="73914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لكل عنصر في القائمة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21501"/>
            <a:ext cx="297561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Great for steps, instructions, or rankings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4857750" y="2864388"/>
            <a:ext cx="1537970" cy="1733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مناسبة للخطوات، التعليمات، أو الترتيبات</a:t>
            </a:r>
            <a:endParaRPr lang="en-US" sz="1125" dirty="0"/>
          </a:p>
        </p:txBody>
      </p:sp>
      <p:sp>
        <p:nvSpPr>
          <p:cNvPr id="22" name="Shape 18"/>
          <p:cNvSpPr/>
          <p:nvPr/>
        </p:nvSpPr>
        <p:spPr>
          <a:xfrm>
            <a:off x="171450" y="3179666"/>
            <a:ext cx="4343400" cy="2468863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23" name="Text 19"/>
          <p:cNvSpPr/>
          <p:nvPr/>
        </p:nvSpPr>
        <p:spPr>
          <a:xfrm>
            <a:off x="257175" y="3281008"/>
            <a:ext cx="22479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94357" y="3452458"/>
            <a:ext cx="19304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668694" y="3452458"/>
            <a:ext cx="111633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Mix the ingredients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1971731" y="3452458"/>
            <a:ext cx="25908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394357" y="3623908"/>
            <a:ext cx="19304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668694" y="3623908"/>
            <a:ext cx="92138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Pour into a pan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697394" y="3623908"/>
            <a:ext cx="25908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795358"/>
            <a:ext cx="19304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668694" y="3795358"/>
            <a:ext cx="120459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Bake for 30 minutes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971731" y="3795358"/>
            <a:ext cx="25908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7175" y="3966808"/>
            <a:ext cx="29083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34" name="Shape 30"/>
          <p:cNvSpPr/>
          <p:nvPr/>
        </p:nvSpPr>
        <p:spPr>
          <a:xfrm>
            <a:off x="4629150" y="3179666"/>
            <a:ext cx="4343400" cy="246886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5" name="Text 31"/>
          <p:cNvSpPr/>
          <p:nvPr/>
        </p:nvSpPr>
        <p:spPr>
          <a:xfrm>
            <a:off x="4736306" y="3307063"/>
            <a:ext cx="888365" cy="180975"/>
          </a:xfrm>
          <a:prstGeom prst="rect">
            <a:avLst/>
          </a:prstGeom>
          <a:noFill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Pancake Recipe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4879181" y="3596226"/>
            <a:ext cx="111633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Mix the ingredients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4879181" y="3803395"/>
            <a:ext cx="92138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Pour into a pan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4879181" y="4010564"/>
            <a:ext cx="137287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Cook until bubbles form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4879181" y="4217733"/>
            <a:ext cx="1388110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Flip and cook other side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4736306" y="4434339"/>
            <a:ext cx="483235" cy="180975"/>
          </a:xfrm>
          <a:prstGeom prst="rect">
            <a:avLst/>
          </a:prstGeom>
          <a:noFill/>
        </p:spPr>
        <p:txBody>
          <a:bodyPr wrap="none" lIns="0" tIns="0" rIns="0" bIns="42545" rtlCol="0" anchor="ctr">
            <a:spAutoFit/>
          </a:bodyPr>
          <a:lstStyle/>
          <a:p>
            <a:pPr marL="0" indent="0" rtl="1">
              <a:buNone/>
            </a:pPr>
            <a:r>
              <a:rPr lang="en-US" sz="900" dirty="0">
                <a:solidFill>
                  <a:srgbClr val="E74C3C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وصفة البان كيك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879181" y="4729208"/>
            <a:ext cx="40195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اخلط المكونات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4879181" y="4936377"/>
            <a:ext cx="44132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صب في المقلاة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4879181" y="5143546"/>
            <a:ext cx="69913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اطبخ حتى تتكون فقاعات</a:t>
            </a:r>
            <a:endParaRPr lang="en-US" sz="900" dirty="0"/>
          </a:p>
        </p:txBody>
      </p:sp>
      <p:sp>
        <p:nvSpPr>
          <p:cNvPr id="44" name="Text 40"/>
          <p:cNvSpPr/>
          <p:nvPr/>
        </p:nvSpPr>
        <p:spPr>
          <a:xfrm>
            <a:off x="4879181" y="5350715"/>
            <a:ext cx="735965" cy="1384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اقلب واطبخ الجانب الآخر</a:t>
            </a:r>
            <a:endParaRPr lang="en-US" sz="900" dirty="0"/>
          </a:p>
        </p:txBody>
      </p:sp>
      <p:sp>
        <p:nvSpPr>
          <p:cNvPr id="45" name="Shape 41"/>
          <p:cNvSpPr/>
          <p:nvPr/>
        </p:nvSpPr>
        <p:spPr>
          <a:xfrm>
            <a:off x="171450" y="5762830"/>
            <a:ext cx="8801100" cy="320018"/>
          </a:xfrm>
          <a:prstGeom prst="rect">
            <a:avLst/>
          </a:prstGeom>
          <a:solidFill>
            <a:srgbClr val="3498DB">
              <a:alpha val="20000"/>
            </a:srgbClr>
          </a:solidFill>
        </p:spPr>
      </p:sp>
      <p:sp>
        <p:nvSpPr>
          <p:cNvPr id="46" name="Shape 42"/>
          <p:cNvSpPr/>
          <p:nvPr/>
        </p:nvSpPr>
        <p:spPr>
          <a:xfrm>
            <a:off x="171450" y="5762830"/>
            <a:ext cx="35719" cy="320018"/>
          </a:xfrm>
          <a:prstGeom prst="rect">
            <a:avLst/>
          </a:prstGeom>
          <a:solidFill>
            <a:srgbClr val="3498DB"/>
          </a:solidFill>
        </p:spPr>
      </p:sp>
      <p:pic>
        <p:nvPicPr>
          <p:cNvPr id="4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855698"/>
            <a:ext cx="96441" cy="128588"/>
          </a:xfrm>
          <a:prstGeom prst="rect">
            <a:avLst/>
          </a:prstGeom>
        </p:spPr>
      </p:pic>
      <p:sp>
        <p:nvSpPr>
          <p:cNvPr id="48" name="Text 43"/>
          <p:cNvSpPr/>
          <p:nvPr/>
        </p:nvSpPr>
        <p:spPr>
          <a:xfrm>
            <a:off x="410766" y="5841887"/>
            <a:ext cx="2973705" cy="1562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ordered lists when the sequence matters!</a:t>
            </a:r>
            <a:endParaRPr lang="en-US" sz="1015" dirty="0"/>
          </a:p>
        </p:txBody>
      </p:sp>
      <p:pic>
        <p:nvPicPr>
          <p:cNvPr id="4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857484"/>
            <a:ext cx="96441" cy="128588"/>
          </a:xfrm>
          <a:prstGeom prst="rect">
            <a:avLst/>
          </a:prstGeom>
        </p:spPr>
      </p:pic>
      <p:sp>
        <p:nvSpPr>
          <p:cNvPr id="50" name="Text 44"/>
          <p:cNvSpPr/>
          <p:nvPr/>
        </p:nvSpPr>
        <p:spPr>
          <a:xfrm>
            <a:off x="6041827" y="5844566"/>
            <a:ext cx="1571625" cy="1562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القوائم المرتبة عندما يكون التسلسل مهمًا!</a:t>
            </a:r>
            <a:endParaRPr lang="en-US" sz="10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892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Customizing Ordered Lists 🎭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تخصيص القوائم المرتبة 🎭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change the numbering style!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تغيير نمط الترقيم!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171450" y="1597326"/>
            <a:ext cx="4343400" cy="85725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8" name="Text 5"/>
          <p:cNvSpPr/>
          <p:nvPr/>
        </p:nvSpPr>
        <p:spPr>
          <a:xfrm>
            <a:off x="257175" y="1690195"/>
            <a:ext cx="2771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31512" y="16901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4412" y="1690195"/>
            <a:ext cx="2771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"A"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080157" y="1690195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94357" y="186164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68694" y="1861645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Item A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080185" y="18616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94357" y="203309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68694" y="2033095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Item B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080185" y="20330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257175" y="22045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171450" y="2540301"/>
            <a:ext cx="2135981" cy="8643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0" name="Text 17"/>
          <p:cNvSpPr/>
          <p:nvPr/>
        </p:nvSpPr>
        <p:spPr>
          <a:xfrm>
            <a:off x="242888" y="2611738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Numbers (Default)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385763" y="28189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385763" y="299035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385763" y="31618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2378869" y="2540301"/>
            <a:ext cx="2135981" cy="8643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5" name="Text 22"/>
          <p:cNvSpPr/>
          <p:nvPr/>
        </p:nvSpPr>
        <p:spPr>
          <a:xfrm>
            <a:off x="2450306" y="2611738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Letters (type="A")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2593181" y="28189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2593181" y="299035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2593181" y="3161807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29" name="Shape 26"/>
          <p:cNvSpPr/>
          <p:nvPr/>
        </p:nvSpPr>
        <p:spPr>
          <a:xfrm>
            <a:off x="171450" y="3476132"/>
            <a:ext cx="2135981" cy="91004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0" name="Text 27"/>
          <p:cNvSpPr/>
          <p:nvPr/>
        </p:nvSpPr>
        <p:spPr>
          <a:xfrm>
            <a:off x="242888" y="3547570"/>
            <a:ext cx="206454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Roman (type="I")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385763" y="3754738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item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385763" y="3926188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 item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85763" y="4097638"/>
            <a:ext cx="1921669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 item</a:t>
            </a:r>
            <a:endParaRPr lang="en-US" sz="900" dirty="0"/>
          </a:p>
        </p:txBody>
      </p:sp>
      <p:sp>
        <p:nvSpPr>
          <p:cNvPr id="34" name="Shape 31"/>
          <p:cNvSpPr/>
          <p:nvPr/>
        </p:nvSpPr>
        <p:spPr>
          <a:xfrm>
            <a:off x="2378869" y="3476132"/>
            <a:ext cx="2135981" cy="91004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5" name="Text 32"/>
          <p:cNvSpPr/>
          <p:nvPr/>
        </p:nvSpPr>
        <p:spPr>
          <a:xfrm>
            <a:off x="2450306" y="3547570"/>
            <a:ext cx="2064544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900" b="1" dirty="0">
                <a:solidFill>
                  <a:srgbClr val="E74C3C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أنواع الترقيم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2450306" y="3766152"/>
            <a:ext cx="2064544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أرقام (افتراضي)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2450306" y="3949015"/>
            <a:ext cx="2064544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حروف (A, B, C)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2450306" y="4131878"/>
            <a:ext cx="2064544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أرقام رومانية (I, II, III)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start from any number!</a:t>
            </a:r>
            <a:endParaRPr lang="en-US" sz="1125" dirty="0"/>
          </a:p>
        </p:txBody>
      </p:sp>
      <p:sp>
        <p:nvSpPr>
          <p:cNvPr id="40" name="Text 37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البدء من أي رقم!</a:t>
            </a:r>
            <a:endParaRPr lang="en-US" sz="1125" dirty="0"/>
          </a:p>
        </p:txBody>
      </p:sp>
      <p:sp>
        <p:nvSpPr>
          <p:cNvPr id="41" name="Shape 38"/>
          <p:cNvSpPr/>
          <p:nvPr/>
        </p:nvSpPr>
        <p:spPr>
          <a:xfrm>
            <a:off x="4629150" y="1597326"/>
            <a:ext cx="4343400" cy="85725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42" name="Text 39"/>
          <p:cNvSpPr/>
          <p:nvPr/>
        </p:nvSpPr>
        <p:spPr>
          <a:xfrm>
            <a:off x="4714875" y="1690195"/>
            <a:ext cx="2771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989212" y="1690195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start=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5400703" y="1690195"/>
            <a:ext cx="2771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"5"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5606448" y="1690195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4852057" y="186164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5126394" y="1861645"/>
            <a:ext cx="11001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item #5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6155094" y="18616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4852057" y="2033095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5126394" y="2033095"/>
            <a:ext cx="11001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This is item #6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6155094" y="203309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4714875" y="2204545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53" name="Shape 50"/>
          <p:cNvSpPr/>
          <p:nvPr/>
        </p:nvSpPr>
        <p:spPr>
          <a:xfrm>
            <a:off x="4629150" y="2540301"/>
            <a:ext cx="4343400" cy="8643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4" name="Text 51"/>
          <p:cNvSpPr/>
          <p:nvPr/>
        </p:nvSpPr>
        <p:spPr>
          <a:xfrm>
            <a:off x="4700588" y="2611738"/>
            <a:ext cx="42719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Starting from 5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4843463" y="2818907"/>
            <a:ext cx="41290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#5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4843463" y="2990357"/>
            <a:ext cx="41290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#6</a:t>
            </a:r>
            <a:endParaRPr lang="en-US" sz="900" dirty="0"/>
          </a:p>
        </p:txBody>
      </p:sp>
      <p:sp>
        <p:nvSpPr>
          <p:cNvPr id="57" name="Text 54"/>
          <p:cNvSpPr/>
          <p:nvPr/>
        </p:nvSpPr>
        <p:spPr>
          <a:xfrm>
            <a:off x="4843463" y="3161807"/>
            <a:ext cx="41290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item #7</a:t>
            </a:r>
            <a:endParaRPr lang="en-US" sz="900" dirty="0"/>
          </a:p>
        </p:txBody>
      </p:sp>
      <p:sp>
        <p:nvSpPr>
          <p:cNvPr id="58" name="Text 55"/>
          <p:cNvSpPr/>
          <p:nvPr/>
        </p:nvSpPr>
        <p:spPr>
          <a:xfrm>
            <a:off x="4629150" y="3490420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 can nest ordered lists too!</a:t>
            </a:r>
            <a:endParaRPr lang="en-US" sz="1125" dirty="0"/>
          </a:p>
        </p:txBody>
      </p:sp>
      <p:sp>
        <p:nvSpPr>
          <p:cNvPr id="59" name="Text 56"/>
          <p:cNvSpPr/>
          <p:nvPr/>
        </p:nvSpPr>
        <p:spPr>
          <a:xfrm>
            <a:off x="4629150" y="3690445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يمكنك أيضًا تداخل القوائم المرتبة!</a:t>
            </a:r>
            <a:endParaRPr lang="en-US" sz="1125" dirty="0"/>
          </a:p>
        </p:txBody>
      </p:sp>
      <p:sp>
        <p:nvSpPr>
          <p:cNvPr id="60" name="Shape 57"/>
          <p:cNvSpPr/>
          <p:nvPr/>
        </p:nvSpPr>
        <p:spPr>
          <a:xfrm>
            <a:off x="4629150" y="4004770"/>
            <a:ext cx="4343400" cy="13787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1" name="Text 58"/>
          <p:cNvSpPr/>
          <p:nvPr/>
        </p:nvSpPr>
        <p:spPr>
          <a:xfrm>
            <a:off x="4700588" y="4076207"/>
            <a:ext cx="42719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Nested Ordered List</a:t>
            </a:r>
            <a:endParaRPr lang="en-US" sz="900" dirty="0"/>
          </a:p>
        </p:txBody>
      </p:sp>
      <p:sp>
        <p:nvSpPr>
          <p:cNvPr id="62" name="Text 59"/>
          <p:cNvSpPr/>
          <p:nvPr/>
        </p:nvSpPr>
        <p:spPr>
          <a:xfrm>
            <a:off x="4843463" y="4290520"/>
            <a:ext cx="59985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 step</a:t>
            </a:r>
            <a:endParaRPr lang="en-US" sz="900" dirty="0"/>
          </a:p>
        </p:txBody>
      </p:sp>
      <p:sp>
        <p:nvSpPr>
          <p:cNvPr id="63" name="Text 60"/>
          <p:cNvSpPr/>
          <p:nvPr/>
        </p:nvSpPr>
        <p:spPr>
          <a:xfrm>
            <a:off x="4986338" y="4461970"/>
            <a:ext cx="63654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Sub-step a</a:t>
            </a:r>
            <a:endParaRPr lang="en-US" sz="900" dirty="0"/>
          </a:p>
        </p:txBody>
      </p:sp>
      <p:sp>
        <p:nvSpPr>
          <p:cNvPr id="64" name="Text 61"/>
          <p:cNvSpPr/>
          <p:nvPr/>
        </p:nvSpPr>
        <p:spPr>
          <a:xfrm>
            <a:off x="5129213" y="4626276"/>
            <a:ext cx="384333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Mini-step i</a:t>
            </a:r>
            <a:endParaRPr lang="en-US" sz="900" dirty="0"/>
          </a:p>
        </p:txBody>
      </p:sp>
      <p:sp>
        <p:nvSpPr>
          <p:cNvPr id="65" name="Text 62"/>
          <p:cNvSpPr/>
          <p:nvPr/>
        </p:nvSpPr>
        <p:spPr>
          <a:xfrm>
            <a:off x="5129213" y="4797726"/>
            <a:ext cx="384333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Mini-step ii</a:t>
            </a:r>
            <a:endParaRPr lang="en-US" sz="900" dirty="0"/>
          </a:p>
        </p:txBody>
      </p:sp>
      <p:sp>
        <p:nvSpPr>
          <p:cNvPr id="66" name="Text 63"/>
          <p:cNvSpPr/>
          <p:nvPr/>
        </p:nvSpPr>
        <p:spPr>
          <a:xfrm>
            <a:off x="4986338" y="4969176"/>
            <a:ext cx="39862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Sub-step b</a:t>
            </a:r>
            <a:endParaRPr lang="en-US" sz="900" dirty="0"/>
          </a:p>
        </p:txBody>
      </p:sp>
      <p:sp>
        <p:nvSpPr>
          <p:cNvPr id="67" name="Text 64"/>
          <p:cNvSpPr/>
          <p:nvPr/>
        </p:nvSpPr>
        <p:spPr>
          <a:xfrm>
            <a:off x="4843463" y="5140626"/>
            <a:ext cx="41290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main step</a:t>
            </a:r>
            <a:endParaRPr lang="en-US" sz="900" dirty="0"/>
          </a:p>
        </p:txBody>
      </p:sp>
      <p:sp>
        <p:nvSpPr>
          <p:cNvPr id="68" name="Shape 65"/>
          <p:cNvSpPr/>
          <p:nvPr/>
        </p:nvSpPr>
        <p:spPr>
          <a:xfrm>
            <a:off x="171450" y="5497813"/>
            <a:ext cx="8801100" cy="320018"/>
          </a:xfrm>
          <a:prstGeom prst="rect">
            <a:avLst/>
          </a:prstGeom>
          <a:solidFill>
            <a:srgbClr val="E74C3C">
              <a:alpha val="20000"/>
            </a:srgbClr>
          </a:solidFill>
        </p:spPr>
      </p:sp>
      <p:sp>
        <p:nvSpPr>
          <p:cNvPr id="69" name="Shape 66"/>
          <p:cNvSpPr/>
          <p:nvPr/>
        </p:nvSpPr>
        <p:spPr>
          <a:xfrm>
            <a:off x="171450" y="5497813"/>
            <a:ext cx="35719" cy="320018"/>
          </a:xfrm>
          <a:prstGeom prst="rect">
            <a:avLst/>
          </a:prstGeom>
          <a:solidFill>
            <a:srgbClr val="E74C3C"/>
          </a:solidFill>
        </p:spPr>
      </p:sp>
      <p:pic>
        <p:nvPicPr>
          <p:cNvPr id="7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590682"/>
            <a:ext cx="96441" cy="128588"/>
          </a:xfrm>
          <a:prstGeom prst="rect">
            <a:avLst/>
          </a:prstGeom>
        </p:spPr>
      </p:pic>
      <p:sp>
        <p:nvSpPr>
          <p:cNvPr id="71" name="Text 67"/>
          <p:cNvSpPr/>
          <p:nvPr/>
        </p:nvSpPr>
        <p:spPr>
          <a:xfrm>
            <a:off x="410766" y="5567465"/>
            <a:ext cx="350102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different list types to organize complex information!</a:t>
            </a:r>
            <a:endParaRPr lang="en-US" sz="1015" dirty="0"/>
          </a:p>
        </p:txBody>
      </p:sp>
      <p:pic>
        <p:nvPicPr>
          <p:cNvPr id="7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84" y="5592468"/>
            <a:ext cx="96441" cy="128588"/>
          </a:xfrm>
          <a:prstGeom prst="rect">
            <a:avLst/>
          </a:prstGeom>
        </p:spPr>
      </p:pic>
      <p:sp>
        <p:nvSpPr>
          <p:cNvPr id="73" name="Text 68"/>
          <p:cNvSpPr/>
          <p:nvPr/>
        </p:nvSpPr>
        <p:spPr>
          <a:xfrm>
            <a:off x="5779294" y="5537104"/>
            <a:ext cx="3025378" cy="24110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 أنواع قوائم مختلفة لتنظيم المعلومات المعقدة!</a:t>
            </a:r>
            <a:endParaRPr lang="en-US" sz="10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8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Elements: Adding Sound! 🔊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عناصر الصوت: إضافة الصوت! 🔊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82976"/>
            <a:ext cx="3214688" cy="24526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91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sounds and music to make your page interactive!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46291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 أصوات وموسيقى لجعل صفحتك تفاعلية!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857750" y="1570537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5148383" y="1604470"/>
            <a:ext cx="671624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5748570" y="1570537"/>
            <a:ext cx="1305185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add sound files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722408" y="1795565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22194" y="1863430"/>
            <a:ext cx="671652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4857750" y="1795565"/>
            <a:ext cx="1335881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لإضافة ملفات صوتية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4857750" y="2090245"/>
            <a:ext cx="375633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</a:t>
            </a:r>
            <a:endParaRPr lang="en-US" sz="1125" dirty="0"/>
          </a:p>
        </p:txBody>
      </p:sp>
      <p:sp>
        <p:nvSpPr>
          <p:cNvPr id="15" name="Text 11"/>
          <p:cNvSpPr/>
          <p:nvPr/>
        </p:nvSpPr>
        <p:spPr>
          <a:xfrm>
            <a:off x="5161945" y="2124177"/>
            <a:ext cx="757349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controls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847857" y="2090245"/>
            <a:ext cx="1510903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show play buttons</a:t>
            </a:r>
            <a:endParaRPr lang="en-US" sz="1125" dirty="0"/>
          </a:p>
        </p:txBody>
      </p:sp>
      <p:sp>
        <p:nvSpPr>
          <p:cNvPr id="17" name="Text 13"/>
          <p:cNvSpPr/>
          <p:nvPr/>
        </p:nvSpPr>
        <p:spPr>
          <a:xfrm>
            <a:off x="6683090" y="2315273"/>
            <a:ext cx="410766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</a:t>
            </a:r>
            <a:endParaRPr lang="en-US" sz="1125" dirty="0"/>
          </a:p>
        </p:txBody>
      </p:sp>
      <p:sp>
        <p:nvSpPr>
          <p:cNvPr id="18" name="Text 14"/>
          <p:cNvSpPr/>
          <p:nvPr/>
        </p:nvSpPr>
        <p:spPr>
          <a:xfrm>
            <a:off x="5997178" y="2383138"/>
            <a:ext cx="757349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controls</a:t>
            </a:r>
            <a:endParaRPr lang="en-US" sz="1125" dirty="0"/>
          </a:p>
        </p:txBody>
      </p:sp>
      <p:sp>
        <p:nvSpPr>
          <p:cNvPr id="19" name="Text 15"/>
          <p:cNvSpPr/>
          <p:nvPr/>
        </p:nvSpPr>
        <p:spPr>
          <a:xfrm>
            <a:off x="4857750" y="2315273"/>
            <a:ext cx="1210866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لإظهار أزرار التشغيل</a:t>
            </a:r>
            <a:endParaRPr lang="en-US" sz="1125" dirty="0"/>
          </a:p>
        </p:txBody>
      </p:sp>
      <p:sp>
        <p:nvSpPr>
          <p:cNvPr id="20" name="Text 16"/>
          <p:cNvSpPr/>
          <p:nvPr/>
        </p:nvSpPr>
        <p:spPr>
          <a:xfrm>
            <a:off x="4857750" y="2609952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21" name="Text 17"/>
          <p:cNvSpPr/>
          <p:nvPr/>
        </p:nvSpPr>
        <p:spPr>
          <a:xfrm>
            <a:off x="5148383" y="2643885"/>
            <a:ext cx="757349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&lt;source&gt;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5834295" y="2609952"/>
            <a:ext cx="1726667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different file formats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6752769" y="2834980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24" name="Text 20"/>
          <p:cNvSpPr/>
          <p:nvPr/>
        </p:nvSpPr>
        <p:spPr>
          <a:xfrm>
            <a:off x="6066830" y="2902846"/>
            <a:ext cx="757377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&lt;source&gt;</a:t>
            </a:r>
            <a:endParaRPr lang="en-US" sz="1125" dirty="0"/>
          </a:p>
        </p:txBody>
      </p:sp>
      <p:sp>
        <p:nvSpPr>
          <p:cNvPr id="25" name="Text 21"/>
          <p:cNvSpPr/>
          <p:nvPr/>
        </p:nvSpPr>
        <p:spPr>
          <a:xfrm>
            <a:off x="4857750" y="2834980"/>
            <a:ext cx="128051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لصيغ ملفات مختلفة</a:t>
            </a:r>
            <a:endParaRPr lang="en-US" sz="1125" dirty="0"/>
          </a:p>
        </p:txBody>
      </p:sp>
      <p:sp>
        <p:nvSpPr>
          <p:cNvPr id="26" name="Shape 22"/>
          <p:cNvSpPr/>
          <p:nvPr/>
        </p:nvSpPr>
        <p:spPr>
          <a:xfrm>
            <a:off x="171450" y="3649898"/>
            <a:ext cx="4343400" cy="2493169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27" name="Text 23"/>
          <p:cNvSpPr/>
          <p:nvPr/>
        </p:nvSpPr>
        <p:spPr>
          <a:xfrm>
            <a:off x="257175" y="3742767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737257" y="3742767"/>
            <a:ext cx="6200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controls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285903" y="3742767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0" name="Text 26"/>
          <p:cNvSpPr/>
          <p:nvPr/>
        </p:nvSpPr>
        <p:spPr>
          <a:xfrm>
            <a:off x="394357" y="3914217"/>
            <a:ext cx="5515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31" name="Text 27"/>
          <p:cNvSpPr/>
          <p:nvPr/>
        </p:nvSpPr>
        <p:spPr>
          <a:xfrm>
            <a:off x="943031" y="3914217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1217368" y="3914217"/>
            <a:ext cx="13058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"audio/sample.mp3"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2520404" y="3914217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2863304" y="3914217"/>
            <a:ext cx="8944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"audio/mpeg"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3686287" y="3914217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394357" y="4085667"/>
            <a:ext cx="5515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943031" y="4085667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1217368" y="4085667"/>
            <a:ext cx="13058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"audio/sample.ogg"</a:t>
            </a:r>
            <a:endParaRPr lang="en-US" sz="900" dirty="0"/>
          </a:p>
        </p:txBody>
      </p:sp>
      <p:sp>
        <p:nvSpPr>
          <p:cNvPr id="39" name="Text 35"/>
          <p:cNvSpPr/>
          <p:nvPr/>
        </p:nvSpPr>
        <p:spPr>
          <a:xfrm>
            <a:off x="2520404" y="4085667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2863304" y="4085667"/>
            <a:ext cx="8258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"audio/ogg"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3617695" y="4085667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42" name="Text 38"/>
          <p:cNvSpPr/>
          <p:nvPr/>
        </p:nvSpPr>
        <p:spPr>
          <a:xfrm>
            <a:off x="257175" y="4257117"/>
            <a:ext cx="329469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Your browser does not support audio playback.</a:t>
            </a:r>
            <a:endParaRPr lang="en-US" sz="900" dirty="0"/>
          </a:p>
        </p:txBody>
      </p:sp>
      <p:sp>
        <p:nvSpPr>
          <p:cNvPr id="43" name="Text 39"/>
          <p:cNvSpPr/>
          <p:nvPr/>
        </p:nvSpPr>
        <p:spPr>
          <a:xfrm>
            <a:off x="257175" y="4428567"/>
            <a:ext cx="6200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&lt;/audio&gt;</a:t>
            </a:r>
            <a:endParaRPr lang="en-US" sz="900" dirty="0"/>
          </a:p>
        </p:txBody>
      </p:sp>
      <p:sp>
        <p:nvSpPr>
          <p:cNvPr id="44" name="Shape 40"/>
          <p:cNvSpPr/>
          <p:nvPr/>
        </p:nvSpPr>
        <p:spPr>
          <a:xfrm>
            <a:off x="4629150" y="3649898"/>
            <a:ext cx="4343400" cy="11001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5" name="Text 41"/>
          <p:cNvSpPr/>
          <p:nvPr/>
        </p:nvSpPr>
        <p:spPr>
          <a:xfrm>
            <a:off x="4736306" y="3757054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Player Example</a:t>
            </a:r>
            <a:endParaRPr lang="en-US" sz="900" dirty="0"/>
          </a:p>
        </p:txBody>
      </p:sp>
      <p:sp>
        <p:nvSpPr>
          <p:cNvPr id="46" name="Shape 42"/>
          <p:cNvSpPr/>
          <p:nvPr/>
        </p:nvSpPr>
        <p:spPr>
          <a:xfrm>
            <a:off x="4736306" y="4035661"/>
            <a:ext cx="357188" cy="357188"/>
          </a:xfrm>
          <a:prstGeom prst="ellipse">
            <a:avLst/>
          </a:prstGeom>
          <a:solidFill>
            <a:srgbClr val="3498DB"/>
          </a:solidFill>
        </p:spPr>
      </p:sp>
      <p:pic>
        <p:nvPicPr>
          <p:cNvPr id="4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3" y="4142817"/>
            <a:ext cx="142875" cy="142875"/>
          </a:xfrm>
          <a:prstGeom prst="rect">
            <a:avLst/>
          </a:prstGeom>
        </p:spPr>
      </p:pic>
      <p:sp>
        <p:nvSpPr>
          <p:cNvPr id="48" name="Shape 43"/>
          <p:cNvSpPr/>
          <p:nvPr/>
        </p:nvSpPr>
        <p:spPr>
          <a:xfrm>
            <a:off x="5164931" y="4178536"/>
            <a:ext cx="3271838" cy="71438"/>
          </a:xfrm>
          <a:prstGeom prst="roundRect">
            <a:avLst/>
          </a:prstGeom>
          <a:solidFill>
            <a:srgbClr val="E0E0E0"/>
          </a:solidFill>
        </p:spPr>
      </p:sp>
      <p:sp>
        <p:nvSpPr>
          <p:cNvPr id="49" name="Shape 44"/>
          <p:cNvSpPr/>
          <p:nvPr/>
        </p:nvSpPr>
        <p:spPr>
          <a:xfrm>
            <a:off x="5164931" y="4178536"/>
            <a:ext cx="981540" cy="71438"/>
          </a:xfrm>
          <a:prstGeom prst="roundRect">
            <a:avLst/>
          </a:prstGeom>
          <a:solidFill>
            <a:srgbClr val="3498DB"/>
          </a:solidFill>
        </p:spPr>
      </p:sp>
      <p:sp>
        <p:nvSpPr>
          <p:cNvPr id="50" name="Shape 45"/>
          <p:cNvSpPr/>
          <p:nvPr/>
        </p:nvSpPr>
        <p:spPr>
          <a:xfrm>
            <a:off x="8508206" y="4035661"/>
            <a:ext cx="357188" cy="357188"/>
          </a:xfrm>
          <a:prstGeom prst="ellipse">
            <a:avLst/>
          </a:prstGeom>
          <a:solidFill>
            <a:srgbClr val="3498DB"/>
          </a:solidFill>
        </p:spPr>
      </p:sp>
      <p:pic>
        <p:nvPicPr>
          <p:cNvPr id="5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03" y="4142817"/>
            <a:ext cx="178594" cy="142875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4736306" y="4500004"/>
            <a:ext cx="4200525" cy="1428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9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how an audio player looks on your webpage!</a:t>
            </a:r>
            <a:endParaRPr lang="en-US" sz="790" dirty="0"/>
          </a:p>
        </p:txBody>
      </p:sp>
      <p:sp>
        <p:nvSpPr>
          <p:cNvPr id="53" name="Text 47"/>
          <p:cNvSpPr/>
          <p:nvPr/>
        </p:nvSpPr>
        <p:spPr>
          <a:xfrm>
            <a:off x="4629150" y="4857192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 Attributes:</a:t>
            </a:r>
            <a:endParaRPr lang="en-US" sz="1015" dirty="0"/>
          </a:p>
        </p:txBody>
      </p:sp>
      <p:sp>
        <p:nvSpPr>
          <p:cNvPr id="54" name="Shape 48"/>
          <p:cNvSpPr/>
          <p:nvPr/>
        </p:nvSpPr>
        <p:spPr>
          <a:xfrm>
            <a:off x="4629150" y="5114367"/>
            <a:ext cx="4343400" cy="285750"/>
          </a:xfrm>
          <a:prstGeom prst="rect">
            <a:avLst/>
          </a:prstGeom>
          <a:solidFill>
            <a:srgbClr val="F8F9FA"/>
          </a:solidFill>
        </p:spPr>
      </p:sp>
      <p:sp>
        <p:nvSpPr>
          <p:cNvPr id="55" name="Shape 49"/>
          <p:cNvSpPr/>
          <p:nvPr/>
        </p:nvSpPr>
        <p:spPr>
          <a:xfrm>
            <a:off x="4629150" y="5114367"/>
            <a:ext cx="21431" cy="285750"/>
          </a:xfrm>
          <a:prstGeom prst="rect">
            <a:avLst/>
          </a:prstGeom>
          <a:solidFill>
            <a:srgbClr val="3498DB"/>
          </a:solidFill>
        </p:spPr>
      </p:sp>
      <p:sp>
        <p:nvSpPr>
          <p:cNvPr id="56" name="Text 50"/>
          <p:cNvSpPr/>
          <p:nvPr/>
        </p:nvSpPr>
        <p:spPr>
          <a:xfrm>
            <a:off x="4686300" y="5178661"/>
            <a:ext cx="53767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</a:t>
            </a:r>
            <a:endParaRPr lang="en-US" sz="900" dirty="0"/>
          </a:p>
        </p:txBody>
      </p:sp>
      <p:sp>
        <p:nvSpPr>
          <p:cNvPr id="57" name="Text 51"/>
          <p:cNvSpPr/>
          <p:nvPr/>
        </p:nvSpPr>
        <p:spPr>
          <a:xfrm>
            <a:off x="5152541" y="5178661"/>
            <a:ext cx="228600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Shows play, pause, and volume buttons</a:t>
            </a:r>
            <a:endParaRPr lang="en-US" sz="900" dirty="0"/>
          </a:p>
        </p:txBody>
      </p:sp>
      <p:sp>
        <p:nvSpPr>
          <p:cNvPr id="58" name="Shape 52"/>
          <p:cNvSpPr/>
          <p:nvPr/>
        </p:nvSpPr>
        <p:spPr>
          <a:xfrm>
            <a:off x="4629150" y="5457267"/>
            <a:ext cx="4343400" cy="285750"/>
          </a:xfrm>
          <a:prstGeom prst="rect">
            <a:avLst/>
          </a:prstGeom>
          <a:solidFill>
            <a:srgbClr val="F8F9FA"/>
          </a:solidFill>
        </p:spPr>
      </p:sp>
      <p:sp>
        <p:nvSpPr>
          <p:cNvPr id="59" name="Shape 53"/>
          <p:cNvSpPr/>
          <p:nvPr/>
        </p:nvSpPr>
        <p:spPr>
          <a:xfrm>
            <a:off x="4629150" y="5457267"/>
            <a:ext cx="21431" cy="285750"/>
          </a:xfrm>
          <a:prstGeom prst="rect">
            <a:avLst/>
          </a:prstGeom>
          <a:solidFill>
            <a:srgbClr val="3498DB"/>
          </a:solidFill>
        </p:spPr>
      </p:sp>
      <p:sp>
        <p:nvSpPr>
          <p:cNvPr id="60" name="Text 54"/>
          <p:cNvSpPr/>
          <p:nvPr/>
        </p:nvSpPr>
        <p:spPr>
          <a:xfrm>
            <a:off x="4686300" y="5521561"/>
            <a:ext cx="577221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autoplay</a:t>
            </a:r>
            <a:endParaRPr lang="en-US" sz="900" dirty="0"/>
          </a:p>
        </p:txBody>
      </p:sp>
      <p:sp>
        <p:nvSpPr>
          <p:cNvPr id="61" name="Text 55"/>
          <p:cNvSpPr/>
          <p:nvPr/>
        </p:nvSpPr>
        <p:spPr>
          <a:xfrm>
            <a:off x="5192083" y="5521561"/>
            <a:ext cx="165428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Starts playing automatically</a:t>
            </a:r>
            <a:endParaRPr lang="en-US" sz="900" dirty="0"/>
          </a:p>
        </p:txBody>
      </p:sp>
      <p:sp>
        <p:nvSpPr>
          <p:cNvPr id="62" name="Shape 56"/>
          <p:cNvSpPr/>
          <p:nvPr/>
        </p:nvSpPr>
        <p:spPr>
          <a:xfrm>
            <a:off x="4629150" y="5800167"/>
            <a:ext cx="4343400" cy="285750"/>
          </a:xfrm>
          <a:prstGeom prst="rect">
            <a:avLst/>
          </a:prstGeom>
          <a:solidFill>
            <a:srgbClr val="F8F9FA"/>
          </a:solidFill>
        </p:spPr>
      </p:sp>
      <p:sp>
        <p:nvSpPr>
          <p:cNvPr id="63" name="Shape 57"/>
          <p:cNvSpPr/>
          <p:nvPr/>
        </p:nvSpPr>
        <p:spPr>
          <a:xfrm>
            <a:off x="4629150" y="5800167"/>
            <a:ext cx="21431" cy="285750"/>
          </a:xfrm>
          <a:prstGeom prst="rect">
            <a:avLst/>
          </a:prstGeom>
          <a:solidFill>
            <a:srgbClr val="3498DB"/>
          </a:solidFill>
        </p:spPr>
      </p:sp>
      <p:sp>
        <p:nvSpPr>
          <p:cNvPr id="64" name="Text 58"/>
          <p:cNvSpPr/>
          <p:nvPr/>
        </p:nvSpPr>
        <p:spPr>
          <a:xfrm>
            <a:off x="4686300" y="5864461"/>
            <a:ext cx="32015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</a:t>
            </a:r>
            <a:endParaRPr lang="en-US" sz="900" dirty="0"/>
          </a:p>
        </p:txBody>
      </p:sp>
      <p:sp>
        <p:nvSpPr>
          <p:cNvPr id="65" name="Text 59"/>
          <p:cNvSpPr/>
          <p:nvPr/>
        </p:nvSpPr>
        <p:spPr>
          <a:xfrm>
            <a:off x="4935020" y="5864461"/>
            <a:ext cx="175041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Plays the audio over and over</a:t>
            </a:r>
            <a:endParaRPr lang="en-US" sz="900" dirty="0"/>
          </a:p>
        </p:txBody>
      </p:sp>
      <p:sp>
        <p:nvSpPr>
          <p:cNvPr id="66" name="Shape 60"/>
          <p:cNvSpPr/>
          <p:nvPr/>
        </p:nvSpPr>
        <p:spPr>
          <a:xfrm>
            <a:off x="171450" y="6257367"/>
            <a:ext cx="8801100" cy="320018"/>
          </a:xfrm>
          <a:prstGeom prst="rect">
            <a:avLst/>
          </a:prstGeom>
          <a:solidFill>
            <a:srgbClr val="F1C40F">
              <a:alpha val="20000"/>
            </a:srgbClr>
          </a:solidFill>
        </p:spPr>
      </p:sp>
      <p:sp>
        <p:nvSpPr>
          <p:cNvPr id="67" name="Shape 61"/>
          <p:cNvSpPr/>
          <p:nvPr/>
        </p:nvSpPr>
        <p:spPr>
          <a:xfrm>
            <a:off x="171450" y="6257367"/>
            <a:ext cx="35719" cy="320018"/>
          </a:xfrm>
          <a:prstGeom prst="rect">
            <a:avLst/>
          </a:prstGeom>
          <a:solidFill>
            <a:srgbClr val="F1C40F"/>
          </a:solidFill>
        </p:spPr>
      </p:sp>
      <p:pic>
        <p:nvPicPr>
          <p:cNvPr id="6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6350236"/>
            <a:ext cx="96441" cy="128588"/>
          </a:xfrm>
          <a:prstGeom prst="rect">
            <a:avLst/>
          </a:prstGeom>
        </p:spPr>
      </p:pic>
      <p:sp>
        <p:nvSpPr>
          <p:cNvPr id="69" name="Text 62"/>
          <p:cNvSpPr/>
          <p:nvPr/>
        </p:nvSpPr>
        <p:spPr>
          <a:xfrm>
            <a:off x="410766" y="6327018"/>
            <a:ext cx="409057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include multiple audio formats for better browser support!</a:t>
            </a:r>
            <a:endParaRPr lang="en-US" sz="1015" dirty="0"/>
          </a:p>
        </p:txBody>
      </p:sp>
      <p:pic>
        <p:nvPicPr>
          <p:cNvPr id="7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384" y="6352022"/>
            <a:ext cx="96441" cy="128588"/>
          </a:xfrm>
          <a:prstGeom prst="rect">
            <a:avLst/>
          </a:prstGeom>
        </p:spPr>
      </p:pic>
      <p:sp>
        <p:nvSpPr>
          <p:cNvPr id="71" name="Text 63"/>
          <p:cNvSpPr/>
          <p:nvPr/>
        </p:nvSpPr>
        <p:spPr>
          <a:xfrm>
            <a:off x="5486400" y="6296658"/>
            <a:ext cx="3318272" cy="24110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دائمًا قم بتضمين صيغ صوتية متعددة لدعم أفضل للمتصفحات!</a:t>
            </a:r>
            <a:endParaRPr lang="en-US" sz="10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Make a Recipe Page! 👨‍🍳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نصنع صفحة وصفة! 👨‍🍳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1082976"/>
            <a:ext cx="4414838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combine what we've learned to make a recipe page!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171450" y="1283001"/>
            <a:ext cx="4414838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هيا نجمع ما تعلمناه لعمل صفحة وصفة!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400050" y="1570537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690683" y="1604470"/>
            <a:ext cx="414393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1033639" y="1570537"/>
            <a:ext cx="1334598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ingredients list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741373" y="1795565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1398389" y="1863430"/>
            <a:ext cx="414421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400050" y="1795565"/>
            <a:ext cx="106977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لقائمة المكونات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400050" y="2090245"/>
            <a:ext cx="362071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690683" y="2124177"/>
            <a:ext cx="414393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1033639" y="2090245"/>
            <a:ext cx="1145009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recipe steps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1725299" y="2315273"/>
            <a:ext cx="555427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استخدم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1382316" y="2383138"/>
            <a:ext cx="414421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400050" y="2315273"/>
            <a:ext cx="1053703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لخطوات الوصفة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400050" y="2609952"/>
            <a:ext cx="375633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</a:t>
            </a:r>
            <a:endParaRPr lang="en-US" sz="1125" dirty="0"/>
          </a:p>
        </p:txBody>
      </p:sp>
      <p:sp>
        <p:nvSpPr>
          <p:cNvPr id="20" name="Text 17"/>
          <p:cNvSpPr/>
          <p:nvPr/>
        </p:nvSpPr>
        <p:spPr>
          <a:xfrm>
            <a:off x="704245" y="2643885"/>
            <a:ext cx="671624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21" name="Text 18"/>
          <p:cNvSpPr/>
          <p:nvPr/>
        </p:nvSpPr>
        <p:spPr>
          <a:xfrm>
            <a:off x="1304432" y="2609952"/>
            <a:ext cx="1700938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cooking instructions</a:t>
            </a:r>
            <a:endParaRPr lang="en-US" sz="1125" dirty="0"/>
          </a:p>
        </p:txBody>
      </p:sp>
      <p:sp>
        <p:nvSpPr>
          <p:cNvPr id="22" name="Text 19"/>
          <p:cNvSpPr/>
          <p:nvPr/>
        </p:nvSpPr>
        <p:spPr>
          <a:xfrm>
            <a:off x="1895019" y="2834980"/>
            <a:ext cx="410766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أضف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1294805" y="2902846"/>
            <a:ext cx="671652" cy="1625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1125" dirty="0"/>
          </a:p>
        </p:txBody>
      </p:sp>
      <p:sp>
        <p:nvSpPr>
          <p:cNvPr id="24" name="Text 21"/>
          <p:cNvSpPr/>
          <p:nvPr/>
        </p:nvSpPr>
        <p:spPr>
          <a:xfrm>
            <a:off x="400050" y="2834980"/>
            <a:ext cx="966192" cy="2678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11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لتعليمات الطبخ</a:t>
            </a:r>
            <a:endParaRPr lang="en-US" sz="1125" dirty="0"/>
          </a:p>
        </p:txBody>
      </p:sp>
      <p:sp>
        <p:nvSpPr>
          <p:cNvPr id="25" name="Shape 22"/>
          <p:cNvSpPr/>
          <p:nvPr/>
        </p:nvSpPr>
        <p:spPr>
          <a:xfrm>
            <a:off x="171450" y="3185024"/>
            <a:ext cx="4343400" cy="257175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26" name="Text 23"/>
          <p:cNvSpPr/>
          <p:nvPr/>
        </p:nvSpPr>
        <p:spPr>
          <a:xfrm>
            <a:off x="257175" y="32778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&lt;h1&gt;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531512" y="3277893"/>
            <a:ext cx="866905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وصفتي المفضلة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1326979" y="32778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&lt;/h1&gt;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257175" y="344934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531512" y="3449343"/>
            <a:ext cx="50184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المكونات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961923" y="344934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&lt;/h2&gt;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57175" y="36207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394357" y="379224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668694" y="3792243"/>
            <a:ext cx="2768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بيض</a:t>
            </a:r>
            <a:endParaRPr lang="en-US" sz="900" dirty="0"/>
          </a:p>
        </p:txBody>
      </p:sp>
      <p:sp>
        <p:nvSpPr>
          <p:cNvPr id="35" name="Text 32"/>
          <p:cNvSpPr/>
          <p:nvPr/>
        </p:nvSpPr>
        <p:spPr>
          <a:xfrm>
            <a:off x="874077" y="379224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394357" y="39636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668694" y="3963693"/>
            <a:ext cx="22860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لبن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825857" y="39636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257175" y="413514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&lt;/ul&gt;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257175" y="43065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&lt;h2&gt;</a:t>
            </a:r>
            <a:endParaRPr lang="en-US" sz="900" dirty="0"/>
          </a:p>
        </p:txBody>
      </p:sp>
      <p:sp>
        <p:nvSpPr>
          <p:cNvPr id="41" name="Text 38"/>
          <p:cNvSpPr/>
          <p:nvPr/>
        </p:nvSpPr>
        <p:spPr>
          <a:xfrm>
            <a:off x="531512" y="4306593"/>
            <a:ext cx="5054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الخطوات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965495" y="43065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&lt;/h2&gt;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257175" y="447804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394357" y="46494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5" name="Text 42"/>
          <p:cNvSpPr/>
          <p:nvPr/>
        </p:nvSpPr>
        <p:spPr>
          <a:xfrm>
            <a:off x="668694" y="4649493"/>
            <a:ext cx="66509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اكسر البيض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1262351" y="46494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394357" y="482094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668694" y="4820943"/>
            <a:ext cx="54722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حط اللبن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1144479" y="482094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&lt;/li&gt;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257175" y="49923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&lt;/ol&gt;</a:t>
            </a:r>
            <a:endParaRPr lang="en-US" sz="900" dirty="0"/>
          </a:p>
        </p:txBody>
      </p:sp>
      <p:sp>
        <p:nvSpPr>
          <p:cNvPr id="51" name="Text 48"/>
          <p:cNvSpPr/>
          <p:nvPr/>
        </p:nvSpPr>
        <p:spPr>
          <a:xfrm>
            <a:off x="257175" y="5163843"/>
            <a:ext cx="4829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&lt;audio</a:t>
            </a:r>
            <a:endParaRPr lang="en-US" sz="900" dirty="0"/>
          </a:p>
        </p:txBody>
      </p:sp>
      <p:sp>
        <p:nvSpPr>
          <p:cNvPr id="52" name="Text 49"/>
          <p:cNvSpPr/>
          <p:nvPr/>
        </p:nvSpPr>
        <p:spPr>
          <a:xfrm>
            <a:off x="737257" y="5163843"/>
            <a:ext cx="6200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controls</a:t>
            </a:r>
            <a:endParaRPr lang="en-US" sz="900" dirty="0"/>
          </a:p>
        </p:txBody>
      </p:sp>
      <p:sp>
        <p:nvSpPr>
          <p:cNvPr id="53" name="Text 50"/>
          <p:cNvSpPr/>
          <p:nvPr/>
        </p:nvSpPr>
        <p:spPr>
          <a:xfrm>
            <a:off x="1285903" y="5163843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54" name="Text 51"/>
          <p:cNvSpPr/>
          <p:nvPr/>
        </p:nvSpPr>
        <p:spPr>
          <a:xfrm>
            <a:off x="394357" y="5335293"/>
            <a:ext cx="5515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&lt;source</a:t>
            </a:r>
            <a:endParaRPr lang="en-US" sz="900" dirty="0"/>
          </a:p>
        </p:txBody>
      </p:sp>
      <p:sp>
        <p:nvSpPr>
          <p:cNvPr id="55" name="Text 52"/>
          <p:cNvSpPr/>
          <p:nvPr/>
        </p:nvSpPr>
        <p:spPr>
          <a:xfrm>
            <a:off x="943031" y="5335293"/>
            <a:ext cx="3457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src=</a:t>
            </a:r>
            <a:endParaRPr lang="en-US" sz="900" dirty="0"/>
          </a:p>
        </p:txBody>
      </p:sp>
      <p:sp>
        <p:nvSpPr>
          <p:cNvPr id="56" name="Text 53"/>
          <p:cNvSpPr/>
          <p:nvPr/>
        </p:nvSpPr>
        <p:spPr>
          <a:xfrm>
            <a:off x="1217368" y="5335293"/>
            <a:ext cx="13058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"audio/recipe.mp3"</a:t>
            </a:r>
            <a:endParaRPr lang="en-US" sz="900" dirty="0"/>
          </a:p>
        </p:txBody>
      </p:sp>
      <p:sp>
        <p:nvSpPr>
          <p:cNvPr id="57" name="Text 54"/>
          <p:cNvSpPr/>
          <p:nvPr/>
        </p:nvSpPr>
        <p:spPr>
          <a:xfrm>
            <a:off x="2520404" y="5335293"/>
            <a:ext cx="414338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1C40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type=</a:t>
            </a:r>
            <a:endParaRPr lang="en-US" sz="900" dirty="0"/>
          </a:p>
        </p:txBody>
      </p:sp>
      <p:sp>
        <p:nvSpPr>
          <p:cNvPr id="58" name="Text 55"/>
          <p:cNvSpPr/>
          <p:nvPr/>
        </p:nvSpPr>
        <p:spPr>
          <a:xfrm>
            <a:off x="2863304" y="5335293"/>
            <a:ext cx="89442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2ECC71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"audio/mpeg"</a:t>
            </a:r>
            <a:endParaRPr lang="en-US" sz="900" dirty="0"/>
          </a:p>
        </p:txBody>
      </p:sp>
      <p:sp>
        <p:nvSpPr>
          <p:cNvPr id="59" name="Text 56"/>
          <p:cNvSpPr/>
          <p:nvPr/>
        </p:nvSpPr>
        <p:spPr>
          <a:xfrm>
            <a:off x="3686287" y="5335293"/>
            <a:ext cx="1400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&gt;</a:t>
            </a:r>
            <a:endParaRPr lang="en-US" sz="900" dirty="0"/>
          </a:p>
        </p:txBody>
      </p:sp>
      <p:sp>
        <p:nvSpPr>
          <p:cNvPr id="60" name="Text 57"/>
          <p:cNvSpPr/>
          <p:nvPr/>
        </p:nvSpPr>
        <p:spPr>
          <a:xfrm>
            <a:off x="257175" y="5506743"/>
            <a:ext cx="6200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&lt;/audio&gt;</a:t>
            </a:r>
            <a:endParaRPr lang="en-US" sz="900" dirty="0"/>
          </a:p>
        </p:txBody>
      </p:sp>
      <p:sp>
        <p:nvSpPr>
          <p:cNvPr id="61" name="Shape 58"/>
          <p:cNvSpPr/>
          <p:nvPr/>
        </p:nvSpPr>
        <p:spPr>
          <a:xfrm>
            <a:off x="4650581" y="1104407"/>
            <a:ext cx="4300538" cy="242888"/>
          </a:xfrm>
          <a:prstGeom prst="rect">
            <a:avLst/>
          </a:prstGeom>
          <a:solidFill>
            <a:srgbClr val="3498DB"/>
          </a:solidFill>
        </p:spPr>
      </p:sp>
      <p:sp>
        <p:nvSpPr>
          <p:cNvPr id="62" name="Shape 59"/>
          <p:cNvSpPr/>
          <p:nvPr/>
        </p:nvSpPr>
        <p:spPr>
          <a:xfrm>
            <a:off x="4722019" y="1182988"/>
            <a:ext cx="85725" cy="85725"/>
          </a:xfrm>
          <a:prstGeom prst="ellipse">
            <a:avLst/>
          </a:prstGeom>
          <a:solidFill>
            <a:srgbClr val="E74C3C"/>
          </a:solidFill>
        </p:spPr>
      </p:sp>
      <p:sp>
        <p:nvSpPr>
          <p:cNvPr id="63" name="Shape 60"/>
          <p:cNvSpPr/>
          <p:nvPr/>
        </p:nvSpPr>
        <p:spPr>
          <a:xfrm>
            <a:off x="4843463" y="1182988"/>
            <a:ext cx="85725" cy="85725"/>
          </a:xfrm>
          <a:prstGeom prst="ellipse">
            <a:avLst/>
          </a:prstGeom>
          <a:solidFill>
            <a:srgbClr val="F1C40F"/>
          </a:solidFill>
        </p:spPr>
      </p:sp>
      <p:sp>
        <p:nvSpPr>
          <p:cNvPr id="64" name="Shape 61"/>
          <p:cNvSpPr/>
          <p:nvPr/>
        </p:nvSpPr>
        <p:spPr>
          <a:xfrm>
            <a:off x="4964906" y="1182988"/>
            <a:ext cx="85725" cy="85725"/>
          </a:xfrm>
          <a:prstGeom prst="ellipse">
            <a:avLst/>
          </a:prstGeom>
          <a:solidFill>
            <a:srgbClr val="2ECC71"/>
          </a:solidFill>
        </p:spPr>
      </p:sp>
      <p:sp>
        <p:nvSpPr>
          <p:cNvPr id="65" name="Text 62"/>
          <p:cNvSpPr/>
          <p:nvPr/>
        </p:nvSpPr>
        <p:spPr>
          <a:xfrm>
            <a:off x="5172075" y="1140126"/>
            <a:ext cx="960946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 Recipe Page</a:t>
            </a:r>
            <a:endParaRPr lang="en-US" sz="900" dirty="0"/>
          </a:p>
        </p:txBody>
      </p:sp>
      <p:sp>
        <p:nvSpPr>
          <p:cNvPr id="66" name="Shape 63"/>
          <p:cNvSpPr/>
          <p:nvPr/>
        </p:nvSpPr>
        <p:spPr>
          <a:xfrm>
            <a:off x="4650581" y="1347295"/>
            <a:ext cx="4300538" cy="349329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7" name="Text 64"/>
          <p:cNvSpPr/>
          <p:nvPr/>
        </p:nvSpPr>
        <p:spPr>
          <a:xfrm>
            <a:off x="4757738" y="1454451"/>
            <a:ext cx="4157663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وصفة البان كيك</a:t>
            </a:r>
            <a:endParaRPr lang="en-US" sz="1350" dirty="0"/>
          </a:p>
        </p:txBody>
      </p:sp>
      <p:sp>
        <p:nvSpPr>
          <p:cNvPr id="68" name="Text 65"/>
          <p:cNvSpPr/>
          <p:nvPr/>
        </p:nvSpPr>
        <p:spPr>
          <a:xfrm>
            <a:off x="4757738" y="1783063"/>
            <a:ext cx="41576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المكونات:</a:t>
            </a:r>
            <a:endParaRPr lang="en-US" sz="900" dirty="0"/>
          </a:p>
        </p:txBody>
      </p:sp>
      <p:sp>
        <p:nvSpPr>
          <p:cNvPr id="69" name="Text 66"/>
          <p:cNvSpPr/>
          <p:nvPr/>
        </p:nvSpPr>
        <p:spPr>
          <a:xfrm>
            <a:off x="4900613" y="1954513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كوب دقيق</a:t>
            </a:r>
            <a:endParaRPr lang="en-US" sz="900" dirty="0"/>
          </a:p>
        </p:txBody>
      </p:sp>
      <p:sp>
        <p:nvSpPr>
          <p:cNvPr id="70" name="Text 67"/>
          <p:cNvSpPr/>
          <p:nvPr/>
        </p:nvSpPr>
        <p:spPr>
          <a:xfrm>
            <a:off x="4900613" y="2125963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بيضة</a:t>
            </a:r>
            <a:endParaRPr lang="en-US" sz="900" dirty="0"/>
          </a:p>
        </p:txBody>
      </p:sp>
      <p:sp>
        <p:nvSpPr>
          <p:cNvPr id="71" name="Text 68"/>
          <p:cNvSpPr/>
          <p:nvPr/>
        </p:nvSpPr>
        <p:spPr>
          <a:xfrm>
            <a:off x="4900613" y="2297413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كوب لبن</a:t>
            </a:r>
            <a:endParaRPr lang="en-US" sz="900" dirty="0"/>
          </a:p>
        </p:txBody>
      </p:sp>
      <p:sp>
        <p:nvSpPr>
          <p:cNvPr id="72" name="Text 69"/>
          <p:cNvSpPr/>
          <p:nvPr/>
        </p:nvSpPr>
        <p:spPr>
          <a:xfrm>
            <a:off x="4900613" y="2468863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ملعقة سكر</a:t>
            </a:r>
            <a:endParaRPr lang="en-US" sz="900" dirty="0"/>
          </a:p>
        </p:txBody>
      </p:sp>
      <p:sp>
        <p:nvSpPr>
          <p:cNvPr id="73" name="Text 70"/>
          <p:cNvSpPr/>
          <p:nvPr/>
        </p:nvSpPr>
        <p:spPr>
          <a:xfrm>
            <a:off x="4900613" y="2640313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زيت للقلي</a:t>
            </a:r>
            <a:endParaRPr lang="en-US" sz="900" dirty="0"/>
          </a:p>
        </p:txBody>
      </p:sp>
      <p:sp>
        <p:nvSpPr>
          <p:cNvPr id="74" name="Text 71"/>
          <p:cNvSpPr/>
          <p:nvPr/>
        </p:nvSpPr>
        <p:spPr>
          <a:xfrm>
            <a:off x="4757738" y="2918920"/>
            <a:ext cx="41576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الخطوات:</a:t>
            </a:r>
            <a:endParaRPr lang="en-US" sz="900" dirty="0"/>
          </a:p>
        </p:txBody>
      </p:sp>
      <p:sp>
        <p:nvSpPr>
          <p:cNvPr id="75" name="Text 72"/>
          <p:cNvSpPr/>
          <p:nvPr/>
        </p:nvSpPr>
        <p:spPr>
          <a:xfrm>
            <a:off x="4900613" y="3090370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اخلط الدقيق والسكر في وعاء</a:t>
            </a:r>
            <a:endParaRPr lang="en-US" sz="900" dirty="0"/>
          </a:p>
        </p:txBody>
      </p:sp>
      <p:sp>
        <p:nvSpPr>
          <p:cNvPr id="76" name="Text 73"/>
          <p:cNvSpPr/>
          <p:nvPr/>
        </p:nvSpPr>
        <p:spPr>
          <a:xfrm>
            <a:off x="4900613" y="3261820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أضف البيض واللبن واخلط جيدًا</a:t>
            </a:r>
            <a:endParaRPr lang="en-US" sz="900" dirty="0"/>
          </a:p>
        </p:txBody>
      </p:sp>
      <p:sp>
        <p:nvSpPr>
          <p:cNvPr id="77" name="Text 74"/>
          <p:cNvSpPr/>
          <p:nvPr/>
        </p:nvSpPr>
        <p:spPr>
          <a:xfrm>
            <a:off x="4900613" y="3433270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سخن الزيت في المقلاة</a:t>
            </a:r>
            <a:endParaRPr lang="en-US" sz="900" dirty="0"/>
          </a:p>
        </p:txBody>
      </p:sp>
      <p:sp>
        <p:nvSpPr>
          <p:cNvPr id="78" name="Text 75"/>
          <p:cNvSpPr/>
          <p:nvPr/>
        </p:nvSpPr>
        <p:spPr>
          <a:xfrm>
            <a:off x="4900613" y="3604720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صب كمية من الخليط في المقلاة</a:t>
            </a:r>
            <a:endParaRPr lang="en-US" sz="900" dirty="0"/>
          </a:p>
        </p:txBody>
      </p:sp>
      <p:sp>
        <p:nvSpPr>
          <p:cNvPr id="79" name="Text 76"/>
          <p:cNvSpPr/>
          <p:nvPr/>
        </p:nvSpPr>
        <p:spPr>
          <a:xfrm>
            <a:off x="4900613" y="3776170"/>
            <a:ext cx="40147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اقلب عندما تظهر فقاعات</a:t>
            </a:r>
            <a:endParaRPr lang="en-US" sz="900" dirty="0"/>
          </a:p>
        </p:txBody>
      </p:sp>
      <p:sp>
        <p:nvSpPr>
          <p:cNvPr id="80" name="Text 77"/>
          <p:cNvSpPr/>
          <p:nvPr/>
        </p:nvSpPr>
        <p:spPr>
          <a:xfrm>
            <a:off x="4757738" y="4061920"/>
            <a:ext cx="415766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استمع للتعليمات:</a:t>
            </a:r>
            <a:endParaRPr lang="en-US" sz="900" dirty="0"/>
          </a:p>
        </p:txBody>
      </p:sp>
      <p:sp>
        <p:nvSpPr>
          <p:cNvPr id="81" name="Shape 78"/>
          <p:cNvSpPr/>
          <p:nvPr/>
        </p:nvSpPr>
        <p:spPr>
          <a:xfrm>
            <a:off x="4757738" y="4340526"/>
            <a:ext cx="285750" cy="285750"/>
          </a:xfrm>
          <a:prstGeom prst="ellipse">
            <a:avLst/>
          </a:prstGeom>
          <a:solidFill>
            <a:srgbClr val="3498DB"/>
          </a:solidFill>
        </p:spPr>
      </p:sp>
      <p:pic>
        <p:nvPicPr>
          <p:cNvPr id="8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4426251"/>
            <a:ext cx="114300" cy="114300"/>
          </a:xfrm>
          <a:prstGeom prst="rect">
            <a:avLst/>
          </a:prstGeom>
        </p:spPr>
      </p:pic>
      <p:sp>
        <p:nvSpPr>
          <p:cNvPr id="83" name="Shape 79"/>
          <p:cNvSpPr/>
          <p:nvPr/>
        </p:nvSpPr>
        <p:spPr>
          <a:xfrm>
            <a:off x="5114925" y="4454826"/>
            <a:ext cx="3729038" cy="57150"/>
          </a:xfrm>
          <a:prstGeom prst="roundRect">
            <a:avLst/>
          </a:prstGeom>
          <a:solidFill>
            <a:srgbClr val="E0E0E0"/>
          </a:solidFill>
        </p:spPr>
      </p:sp>
      <p:sp>
        <p:nvSpPr>
          <p:cNvPr id="84" name="Shape 80"/>
          <p:cNvSpPr/>
          <p:nvPr/>
        </p:nvSpPr>
        <p:spPr>
          <a:xfrm>
            <a:off x="5114925" y="4454826"/>
            <a:ext cx="1118695" cy="57150"/>
          </a:xfrm>
          <a:prstGeom prst="roundRect">
            <a:avLst/>
          </a:prstGeom>
          <a:solidFill>
            <a:srgbClr val="3498DB"/>
          </a:solidFill>
        </p:spPr>
      </p:sp>
      <p:sp>
        <p:nvSpPr>
          <p:cNvPr id="85" name="Shape 81"/>
          <p:cNvSpPr/>
          <p:nvPr/>
        </p:nvSpPr>
        <p:spPr>
          <a:xfrm>
            <a:off x="171450" y="5871074"/>
            <a:ext cx="8801100" cy="525735"/>
          </a:xfrm>
          <a:prstGeom prst="rect">
            <a:avLst/>
          </a:prstGeom>
          <a:solidFill>
            <a:srgbClr val="2ECC71">
              <a:alpha val="20000"/>
            </a:srgbClr>
          </a:solidFill>
        </p:spPr>
      </p:sp>
      <p:sp>
        <p:nvSpPr>
          <p:cNvPr id="86" name="Shape 82"/>
          <p:cNvSpPr/>
          <p:nvPr/>
        </p:nvSpPr>
        <p:spPr>
          <a:xfrm>
            <a:off x="171450" y="5871074"/>
            <a:ext cx="35719" cy="525735"/>
          </a:xfrm>
          <a:prstGeom prst="rect">
            <a:avLst/>
          </a:prstGeom>
          <a:solidFill>
            <a:srgbClr val="2ECC71"/>
          </a:solidFill>
        </p:spPr>
      </p:sp>
      <p:pic>
        <p:nvPicPr>
          <p:cNvPr id="8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5963943"/>
            <a:ext cx="96441" cy="128588"/>
          </a:xfrm>
          <a:prstGeom prst="rect">
            <a:avLst/>
          </a:prstGeom>
        </p:spPr>
      </p:pic>
      <p:sp>
        <p:nvSpPr>
          <p:cNvPr id="88" name="Text 83"/>
          <p:cNvSpPr/>
          <p:nvPr/>
        </p:nvSpPr>
        <p:spPr>
          <a:xfrm>
            <a:off x="257175" y="5940726"/>
            <a:ext cx="4474220" cy="37504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adding your own favorite recipe with ingredients, steps, and audio instructions!</a:t>
            </a:r>
            <a:endParaRPr lang="en-US" sz="1015" dirty="0"/>
          </a:p>
        </p:txBody>
      </p:sp>
      <p:pic>
        <p:nvPicPr>
          <p:cNvPr id="8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4" y="5965729"/>
            <a:ext cx="96441" cy="128588"/>
          </a:xfrm>
          <a:prstGeom prst="rect">
            <a:avLst/>
          </a:prstGeom>
        </p:spPr>
      </p:pic>
      <p:sp>
        <p:nvSpPr>
          <p:cNvPr id="90" name="Text 84"/>
          <p:cNvSpPr/>
          <p:nvPr/>
        </p:nvSpPr>
        <p:spPr>
          <a:xfrm>
            <a:off x="5434608" y="5910365"/>
            <a:ext cx="3523655" cy="44681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015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جرب إضافة وصفتك المفضلة مع المكونات والخطوات وتعليمات صوتية!</a:t>
            </a:r>
            <a:endParaRPr lang="en-US" sz="10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171450"/>
            <a:ext cx="8872538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Homework Challenge &amp; Achievement! 🏆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71450" y="557213"/>
            <a:ext cx="8872538" cy="4114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 rtl="1">
              <a:buNone/>
            </a:pPr>
            <a:r>
              <a:rPr lang="en-US" sz="2025" dirty="0">
                <a:solidFill>
                  <a:srgbClr val="FFFFFF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تحدي الواجب والإنجاز! 🏆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1054401"/>
            <a:ext cx="4343400" cy="3706099"/>
          </a:xfrm>
          <a:prstGeom prst="rect">
            <a:avLst/>
          </a:prstGeom>
          <a:solidFill>
            <a:srgbClr val="FFFFFF">
              <a:alpha val="90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78606" y="1161557"/>
            <a:ext cx="4200525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📝 Homework Challenge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78606" y="1447307"/>
            <a:ext cx="4200525" cy="2743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📝 تحدي الواجب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78606" y="1778766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recipe page with: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278606" y="2007366"/>
            <a:ext cx="4200525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اعمل صفحة وصفة فيها: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78606" y="2247379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Ingredients list (unordered list)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278606" y="2475979"/>
            <a:ext cx="4200525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مكونات (قائمة غير مرتبة)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78606" y="2715992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Steps list (ordered list)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278606" y="2944592"/>
            <a:ext cx="4200525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خطوات (قائمة مرتبة)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278606" y="3184606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 list (new list type!)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78606" y="3413206"/>
            <a:ext cx="4200525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قائمة وصفية (نوع قائمة جديد!)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278606" y="3653219"/>
            <a:ext cx="4129088" cy="10001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" name="Text 14"/>
          <p:cNvSpPr/>
          <p:nvPr/>
        </p:nvSpPr>
        <p:spPr>
          <a:xfrm>
            <a:off x="335756" y="3710369"/>
            <a:ext cx="40862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Description List Example: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335756" y="3910394"/>
            <a:ext cx="4014788" cy="68580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19" name="Text 16"/>
          <p:cNvSpPr/>
          <p:nvPr/>
        </p:nvSpPr>
        <p:spPr>
          <a:xfrm>
            <a:off x="392906" y="3971116"/>
            <a:ext cx="31147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&lt;dl&gt;</a:t>
            </a:r>
            <a:endParaRPr lang="en-US" sz="790" dirty="0"/>
          </a:p>
        </p:txBody>
      </p:sp>
      <p:sp>
        <p:nvSpPr>
          <p:cNvPr id="20" name="Text 17"/>
          <p:cNvSpPr/>
          <p:nvPr/>
        </p:nvSpPr>
        <p:spPr>
          <a:xfrm>
            <a:off x="512927" y="4113991"/>
            <a:ext cx="31147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&lt;dt&gt;</a:t>
            </a:r>
            <a:endParaRPr lang="en-US" sz="790" dirty="0"/>
          </a:p>
        </p:txBody>
      </p:sp>
      <p:sp>
        <p:nvSpPr>
          <p:cNvPr id="21" name="Text 18"/>
          <p:cNvSpPr/>
          <p:nvPr/>
        </p:nvSpPr>
        <p:spPr>
          <a:xfrm>
            <a:off x="752968" y="4113991"/>
            <a:ext cx="31147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Term</a:t>
            </a:r>
            <a:endParaRPr lang="en-US" sz="790" dirty="0"/>
          </a:p>
        </p:txBody>
      </p:sp>
      <p:sp>
        <p:nvSpPr>
          <p:cNvPr id="22" name="Text 19"/>
          <p:cNvSpPr/>
          <p:nvPr/>
        </p:nvSpPr>
        <p:spPr>
          <a:xfrm>
            <a:off x="993009" y="4113991"/>
            <a:ext cx="37147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&lt;/dt&gt;</a:t>
            </a:r>
            <a:endParaRPr lang="en-US" sz="790" dirty="0"/>
          </a:p>
        </p:txBody>
      </p:sp>
      <p:sp>
        <p:nvSpPr>
          <p:cNvPr id="23" name="Text 20"/>
          <p:cNvSpPr/>
          <p:nvPr/>
        </p:nvSpPr>
        <p:spPr>
          <a:xfrm>
            <a:off x="512927" y="4256866"/>
            <a:ext cx="31147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&lt;dd&gt;</a:t>
            </a:r>
            <a:endParaRPr lang="en-US" sz="790" dirty="0"/>
          </a:p>
        </p:txBody>
      </p:sp>
      <p:sp>
        <p:nvSpPr>
          <p:cNvPr id="24" name="Text 21"/>
          <p:cNvSpPr/>
          <p:nvPr/>
        </p:nvSpPr>
        <p:spPr>
          <a:xfrm>
            <a:off x="752968" y="4256866"/>
            <a:ext cx="73153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FFFFFF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Description</a:t>
            </a:r>
            <a:endParaRPr lang="en-US" sz="790" dirty="0"/>
          </a:p>
        </p:txBody>
      </p:sp>
      <p:sp>
        <p:nvSpPr>
          <p:cNvPr id="25" name="Text 22"/>
          <p:cNvSpPr/>
          <p:nvPr/>
        </p:nvSpPr>
        <p:spPr>
          <a:xfrm>
            <a:off x="1413067" y="4256866"/>
            <a:ext cx="37147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&lt;/dd&gt;</a:t>
            </a:r>
            <a:endParaRPr lang="en-US" sz="790" dirty="0"/>
          </a:p>
        </p:txBody>
      </p:sp>
      <p:sp>
        <p:nvSpPr>
          <p:cNvPr id="26" name="Text 23"/>
          <p:cNvSpPr/>
          <p:nvPr/>
        </p:nvSpPr>
        <p:spPr>
          <a:xfrm>
            <a:off x="392906" y="4399741"/>
            <a:ext cx="37147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90" dirty="0">
                <a:solidFill>
                  <a:srgbClr val="E74C3C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&lt;/dl&gt;</a:t>
            </a:r>
            <a:endParaRPr lang="en-US" sz="790" dirty="0"/>
          </a:p>
        </p:txBody>
      </p:sp>
      <p:sp>
        <p:nvSpPr>
          <p:cNvPr id="27" name="Shape 24"/>
          <p:cNvSpPr/>
          <p:nvPr/>
        </p:nvSpPr>
        <p:spPr>
          <a:xfrm>
            <a:off x="4629150" y="1054401"/>
            <a:ext cx="4343400" cy="3706099"/>
          </a:xfrm>
          <a:prstGeom prst="rect">
            <a:avLst/>
          </a:prstGeom>
          <a:solidFill>
            <a:srgbClr val="3498DB">
              <a:alpha val="20000"/>
            </a:srgbClr>
          </a:solidFill>
        </p:spPr>
      </p:sp>
      <p:sp>
        <p:nvSpPr>
          <p:cNvPr id="28" name="Text 25"/>
          <p:cNvSpPr/>
          <p:nvPr/>
        </p:nvSpPr>
        <p:spPr>
          <a:xfrm>
            <a:off x="4736306" y="1161557"/>
            <a:ext cx="4200525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🕵️ HTML Detective Challenge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4736306" y="1447307"/>
            <a:ext cx="4200525" cy="2743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🕵️ تحدي المحقق HTML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4736306" y="1778766"/>
            <a:ext cx="420052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your recipe page, can you find all these elements?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4736306" y="1950216"/>
            <a:ext cx="4200525" cy="1828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900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في صفحة الوصفة الخاصة بك، هل يمكنك العثور على كل هذه العناصر؟</a:t>
            </a:r>
            <a:endParaRPr lang="en-US" sz="900" dirty="0"/>
          </a:p>
        </p:txBody>
      </p:sp>
      <p:sp>
        <p:nvSpPr>
          <p:cNvPr id="32" name="Shape 29"/>
          <p:cNvSpPr/>
          <p:nvPr/>
        </p:nvSpPr>
        <p:spPr>
          <a:xfrm>
            <a:off x="4736306" y="2218804"/>
            <a:ext cx="2035969" cy="3000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3" name="Text 30"/>
          <p:cNvSpPr/>
          <p:nvPr/>
        </p:nvSpPr>
        <p:spPr>
          <a:xfrm>
            <a:off x="4793456" y="2311673"/>
            <a:ext cx="345802" cy="1285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&lt;ul&gt;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5067821" y="2283098"/>
            <a:ext cx="8101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6829425" y="2218804"/>
            <a:ext cx="2035969" cy="3000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6" name="Text 33"/>
          <p:cNvSpPr/>
          <p:nvPr/>
        </p:nvSpPr>
        <p:spPr>
          <a:xfrm>
            <a:off x="6886575" y="2311673"/>
            <a:ext cx="345802" cy="1285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&lt;ol&gt;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7160940" y="2283098"/>
            <a:ext cx="8101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38" name="Shape 35"/>
          <p:cNvSpPr/>
          <p:nvPr/>
        </p:nvSpPr>
        <p:spPr>
          <a:xfrm>
            <a:off x="4736306" y="2575992"/>
            <a:ext cx="2035969" cy="3000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9" name="Text 36"/>
          <p:cNvSpPr/>
          <p:nvPr/>
        </p:nvSpPr>
        <p:spPr>
          <a:xfrm>
            <a:off x="4793456" y="2668860"/>
            <a:ext cx="345802" cy="1285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&lt;li&gt;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5067821" y="2640285"/>
            <a:ext cx="8101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41" name="Shape 38"/>
          <p:cNvSpPr/>
          <p:nvPr/>
        </p:nvSpPr>
        <p:spPr>
          <a:xfrm>
            <a:off x="6829425" y="2575992"/>
            <a:ext cx="2035969" cy="3000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2" name="Text 39"/>
          <p:cNvSpPr/>
          <p:nvPr/>
        </p:nvSpPr>
        <p:spPr>
          <a:xfrm>
            <a:off x="6886575" y="2668860"/>
            <a:ext cx="551576" cy="1285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&lt;audio&gt;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7366713" y="2640285"/>
            <a:ext cx="8101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elements: ___</a:t>
            </a:r>
            <a:endParaRPr lang="en-US" sz="900" dirty="0"/>
          </a:p>
        </p:txBody>
      </p:sp>
      <p:sp>
        <p:nvSpPr>
          <p:cNvPr id="44" name="Shape 41"/>
          <p:cNvSpPr/>
          <p:nvPr/>
        </p:nvSpPr>
        <p:spPr>
          <a:xfrm>
            <a:off x="171450" y="4846225"/>
            <a:ext cx="8801100" cy="985838"/>
          </a:xfrm>
          <a:prstGeom prst="rect">
            <a:avLst/>
          </a:prstGeom>
          <a:solidFill>
            <a:srgbClr val="F1C40F">
              <a:alpha val="20000"/>
            </a:srgbClr>
          </a:solidFill>
        </p:spPr>
      </p:sp>
      <p:sp>
        <p:nvSpPr>
          <p:cNvPr id="45" name="Text 42"/>
          <p:cNvSpPr/>
          <p:nvPr/>
        </p:nvSpPr>
        <p:spPr>
          <a:xfrm>
            <a:off x="1733392" y="4953381"/>
            <a:ext cx="712589" cy="7715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🎵</a:t>
            </a:r>
            <a:endParaRPr lang="en-US" sz="4050" dirty="0"/>
          </a:p>
        </p:txBody>
      </p:sp>
      <p:sp>
        <p:nvSpPr>
          <p:cNvPr id="46" name="Text 43"/>
          <p:cNvSpPr/>
          <p:nvPr/>
        </p:nvSpPr>
        <p:spPr>
          <a:xfrm>
            <a:off x="2517418" y="4987677"/>
            <a:ext cx="4964599" cy="2286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Achievement Unlocked: List Master!</a:t>
            </a:r>
            <a:endParaRPr lang="en-US" sz="1350" dirty="0"/>
          </a:p>
        </p:txBody>
      </p:sp>
      <p:sp>
        <p:nvSpPr>
          <p:cNvPr id="47" name="Text 44"/>
          <p:cNvSpPr/>
          <p:nvPr/>
        </p:nvSpPr>
        <p:spPr>
          <a:xfrm>
            <a:off x="2517418" y="5216277"/>
            <a:ext cx="4964599" cy="2743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rtl="1">
              <a:buNone/>
            </a:pPr>
            <a:r>
              <a:rPr lang="en-US" sz="1350" b="1" dirty="0">
                <a:solidFill>
                  <a:srgbClr val="000000"/>
                </a:solidFill>
                <a:latin typeface="Cairo" pitchFamily="34" charset="0"/>
                <a:ea typeface="Cairo" pitchFamily="34" charset="-122"/>
                <a:cs typeface="Cairo" pitchFamily="34" charset="-120"/>
              </a:rPr>
              <a:t>إنجاز مكتمل: سيد القوائم!</a:t>
            </a:r>
            <a:endParaRPr lang="en-US" sz="1350" dirty="0"/>
          </a:p>
        </p:txBody>
      </p:sp>
      <p:sp>
        <p:nvSpPr>
          <p:cNvPr id="48" name="Text 45"/>
          <p:cNvSpPr/>
          <p:nvPr/>
        </p:nvSpPr>
        <p:spPr>
          <a:xfrm>
            <a:off x="2517418" y="5490586"/>
            <a:ext cx="4964599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you finish your recipe page with all list types, you are now a List Master! 🥳</a:t>
            </a:r>
            <a:endParaRPr lang="en-US" sz="10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5486</Words>
  <Application>WPS Presentation</Application>
  <PresentationFormat>On-screen Show (16:9)</PresentationFormat>
  <Paragraphs>734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SimSun</vt:lpstr>
      <vt:lpstr>Wingdings</vt:lpstr>
      <vt:lpstr>Noto Sans</vt:lpstr>
      <vt:lpstr>Segoe Print</vt:lpstr>
      <vt:lpstr>Noto Sans</vt:lpstr>
      <vt:lpstr>Noto Sans</vt:lpstr>
      <vt:lpstr>Cairo</vt:lpstr>
      <vt:lpstr>Cairo</vt:lpstr>
      <vt:lpstr>Cairo</vt:lpstr>
      <vt:lpstr>monospace</vt:lpstr>
      <vt:lpstr>monospace</vt:lpstr>
      <vt:lpstr>monospace</vt:lpstr>
      <vt:lpstr>ui-monospace</vt:lpstr>
      <vt:lpstr>ui-monospace</vt:lpstr>
      <vt:lpstr>ui-monospace</vt:lpstr>
      <vt:lpstr>Calibri</vt:lpstr>
      <vt:lpstr>MingLiU-ExtB</vt:lpstr>
      <vt:lpstr>Aldhabi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ibrahim</cp:lastModifiedBy>
  <cp:revision>2</cp:revision>
  <dcterms:created xsi:type="dcterms:W3CDTF">2025-07-01T19:18:00Z</dcterms:created>
  <dcterms:modified xsi:type="dcterms:W3CDTF">2025-07-14T14:17:36Z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1EB8BEFDAB4B445F9928D7A5260804C0_12</vt:lpwstr>
  </property>
  <property fmtid="{D5CDD505-2E9C-101B-9397-08002B2CF9AE}" pid="3" name="KSOProductBuildVer">
    <vt:lpwstr>1033-12.2.0.21931</vt:lpwstr>
  </property>
</Properties>
</file>